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6" r:id="rId4"/>
    <p:sldId id="258" r:id="rId5"/>
    <p:sldId id="259" r:id="rId6"/>
    <p:sldId id="260" r:id="rId7"/>
    <p:sldId id="261"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strument Sans Medium" panose="020B0604020202020204" charset="0"/>
      <p:regular r:id="rId17"/>
    </p:embeddedFont>
    <p:embeddedFont>
      <p:font typeface="Instrument Sans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5D0F0-2020-CF24-2C0F-36E2EE44E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6A2EB-8122-7142-81AA-2F68AC917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49253-7345-04ED-39E1-EA80186C1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26C174-DF57-0560-929F-5DF11A46B340}"/>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21069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diebetespredictor-y4ifmc5g23pbiwxvozebwv.streamlit.ap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Diabetes Prediction Using Machine Learning</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A complete ML lifecycle implementation for early detection and intervention</a:t>
            </a:r>
          </a:p>
          <a:p>
            <a:pPr marL="0" indent="0" algn="l">
              <a:lnSpc>
                <a:spcPts val="2850"/>
              </a:lnSpc>
              <a:buNone/>
            </a:pPr>
            <a:endParaRPr lang="en-US" sz="2000" dirty="0">
              <a:solidFill>
                <a:srgbClr val="1E3063"/>
              </a:solidFill>
              <a:latin typeface="Instrument Sans Medium" pitchFamily="34" charset="0"/>
            </a:endParaRPr>
          </a:p>
          <a:p>
            <a:pPr marL="0" indent="0" algn="l">
              <a:lnSpc>
                <a:spcPts val="2850"/>
              </a:lnSpc>
              <a:buNone/>
            </a:pPr>
            <a:r>
              <a:rPr lang="en-US" sz="2000" dirty="0">
                <a:solidFill>
                  <a:srgbClr val="1E3063"/>
                </a:solidFill>
                <a:latin typeface="Instrument Sans Medium" pitchFamily="34" charset="0"/>
              </a:rPr>
              <a:t>By Anmol Sharma</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17" name="Text 14"/>
          <p:cNvSpPr/>
          <p:nvPr/>
        </p:nvSpPr>
        <p:spPr>
          <a:xfrm>
            <a:off x="6862423" y="3706713"/>
            <a:ext cx="6529388" cy="816173"/>
          </a:xfrm>
          <a:prstGeom prst="rect">
            <a:avLst/>
          </a:prstGeom>
          <a:noFill/>
          <a:ln/>
        </p:spPr>
        <p:txBody>
          <a:bodyPr wrap="none" lIns="0" tIns="0" rIns="0" bIns="0" rtlCol="0" anchor="t"/>
          <a:lstStyle/>
          <a:p>
            <a:pPr marL="0" indent="0" algn="l">
              <a:lnSpc>
                <a:spcPts val="6400"/>
              </a:lnSpc>
              <a:buNone/>
            </a:pPr>
            <a:r>
              <a:rPr lang="en-US" sz="8000" dirty="0">
                <a:solidFill>
                  <a:srgbClr val="091C53"/>
                </a:solidFill>
                <a:latin typeface="Instrument Sans Semi Bold" pitchFamily="34" charset="0"/>
                <a:ea typeface="Instrument Sans Semi Bold" pitchFamily="34" charset="-122"/>
                <a:cs typeface="Instrument Sans Semi Bold" pitchFamily="34" charset="-120"/>
              </a:rPr>
              <a:t>Thank You!</a:t>
            </a:r>
            <a:endParaRPr lang="en-US" sz="8000" dirty="0"/>
          </a:p>
        </p:txBody>
      </p:sp>
      <p:sp>
        <p:nvSpPr>
          <p:cNvPr id="19" name="Rectangle 18">
            <a:extLst>
              <a:ext uri="{FF2B5EF4-FFF2-40B4-BE49-F238E27FC236}">
                <a16:creationId xmlns:a16="http://schemas.microsoft.com/office/drawing/2014/main" id="{33BB03D8-97A8-801C-E180-00BEBDFC8E60}"/>
              </a:ext>
            </a:extLst>
          </p:cNvPr>
          <p:cNvSpPr/>
          <p:nvPr/>
        </p:nvSpPr>
        <p:spPr>
          <a:xfrm>
            <a:off x="12519184" y="7797998"/>
            <a:ext cx="2022006" cy="303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8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The Diabetes Challenge: Why Prediction Matters</a:t>
            </a:r>
            <a:endParaRPr lang="en-US" sz="4450" dirty="0"/>
          </a:p>
        </p:txBody>
      </p:sp>
      <p:sp>
        <p:nvSpPr>
          <p:cNvPr id="4" name="Shape 1"/>
          <p:cNvSpPr/>
          <p:nvPr/>
        </p:nvSpPr>
        <p:spPr>
          <a:xfrm>
            <a:off x="793790" y="2847499"/>
            <a:ext cx="3664744" cy="2395657"/>
          </a:xfrm>
          <a:prstGeom prst="roundRect">
            <a:avLst>
              <a:gd name="adj" fmla="val 8521"/>
            </a:avLst>
          </a:prstGeom>
          <a:solidFill>
            <a:srgbClr val="CEE6FD"/>
          </a:solidFill>
          <a:ln/>
        </p:spPr>
      </p:sp>
      <p:sp>
        <p:nvSpPr>
          <p:cNvPr id="5" name="Text 2"/>
          <p:cNvSpPr/>
          <p:nvPr/>
        </p:nvSpPr>
        <p:spPr>
          <a:xfrm>
            <a:off x="1020604" y="3074313"/>
            <a:ext cx="3096458"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537M+ People Affected</a:t>
            </a:r>
            <a:endParaRPr lang="en-US" sz="2200" dirty="0"/>
          </a:p>
        </p:txBody>
      </p:sp>
      <p:sp>
        <p:nvSpPr>
          <p:cNvPr id="6" name="Text 3"/>
          <p:cNvSpPr/>
          <p:nvPr/>
        </p:nvSpPr>
        <p:spPr>
          <a:xfrm>
            <a:off x="1020604" y="3564731"/>
            <a:ext cx="3211116"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Worldwide diabetes prevalence according to International Diabetes Federation 2021</a:t>
            </a:r>
            <a:endParaRPr lang="en-US" sz="1750" dirty="0"/>
          </a:p>
        </p:txBody>
      </p:sp>
      <p:sp>
        <p:nvSpPr>
          <p:cNvPr id="7" name="Shape 4"/>
          <p:cNvSpPr/>
          <p:nvPr/>
        </p:nvSpPr>
        <p:spPr>
          <a:xfrm>
            <a:off x="4685348" y="2847499"/>
            <a:ext cx="3664863" cy="2395657"/>
          </a:xfrm>
          <a:prstGeom prst="roundRect">
            <a:avLst>
              <a:gd name="adj" fmla="val 8521"/>
            </a:avLst>
          </a:prstGeom>
          <a:solidFill>
            <a:srgbClr val="CEE6FD"/>
          </a:solidFill>
          <a:ln/>
        </p:spPr>
      </p:sp>
      <p:sp>
        <p:nvSpPr>
          <p:cNvPr id="8" name="Text 5"/>
          <p:cNvSpPr/>
          <p:nvPr/>
        </p:nvSpPr>
        <p:spPr>
          <a:xfrm>
            <a:off x="4912162" y="3074313"/>
            <a:ext cx="2963823"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Critical Complications</a:t>
            </a:r>
            <a:endParaRPr lang="en-US" sz="2200" dirty="0"/>
          </a:p>
        </p:txBody>
      </p:sp>
      <p:sp>
        <p:nvSpPr>
          <p:cNvPr id="9" name="Text 6"/>
          <p:cNvSpPr/>
          <p:nvPr/>
        </p:nvSpPr>
        <p:spPr>
          <a:xfrm>
            <a:off x="4912162" y="3564731"/>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Kidney failure, blindness, heart disease—all preventable with early detection</a:t>
            </a:r>
            <a:endParaRPr lang="en-US" sz="1750" dirty="0"/>
          </a:p>
        </p:txBody>
      </p:sp>
      <p:sp>
        <p:nvSpPr>
          <p:cNvPr id="10" name="Shape 7"/>
          <p:cNvSpPr/>
          <p:nvPr/>
        </p:nvSpPr>
        <p:spPr>
          <a:xfrm>
            <a:off x="793790" y="5469969"/>
            <a:ext cx="7556421" cy="1669852"/>
          </a:xfrm>
          <a:prstGeom prst="roundRect">
            <a:avLst>
              <a:gd name="adj" fmla="val 12225"/>
            </a:avLst>
          </a:prstGeom>
          <a:solidFill>
            <a:srgbClr val="CEE6FD"/>
          </a:solidFill>
          <a:ln/>
        </p:spPr>
      </p:sp>
      <p:sp>
        <p:nvSpPr>
          <p:cNvPr id="11" name="Text 8"/>
          <p:cNvSpPr/>
          <p:nvPr/>
        </p:nvSpPr>
        <p:spPr>
          <a:xfrm>
            <a:off x="1020604" y="56967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AI-Powered Solution</a:t>
            </a:r>
            <a:endParaRPr lang="en-US" sz="2200" dirty="0"/>
          </a:p>
        </p:txBody>
      </p:sp>
      <p:sp>
        <p:nvSpPr>
          <p:cNvPr id="12" name="Text 9"/>
          <p:cNvSpPr/>
          <p:nvPr/>
        </p:nvSpPr>
        <p:spPr>
          <a:xfrm>
            <a:off x="1020604" y="6187202"/>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Machine learning enables scalable, accurate predictive tools for timely intervention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288BF-B5E7-83A4-79F2-63599F8AC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759AAE-E715-729A-355B-1393F2587E88}"/>
              </a:ext>
            </a:extLst>
          </p:cNvPr>
          <p:cNvSpPr/>
          <p:nvPr/>
        </p:nvSpPr>
        <p:spPr>
          <a:xfrm>
            <a:off x="463272" y="363974"/>
            <a:ext cx="5587484" cy="413504"/>
          </a:xfrm>
          <a:prstGeom prst="rect">
            <a:avLst/>
          </a:prstGeom>
          <a:noFill/>
          <a:ln/>
        </p:spPr>
        <p:txBody>
          <a:bodyPr wrap="none" lIns="0" tIns="0" rIns="0" bIns="0" rtlCol="0" anchor="t"/>
          <a:lstStyle/>
          <a:p>
            <a:pPr marL="0" indent="0" algn="l">
              <a:lnSpc>
                <a:spcPts val="3250"/>
              </a:lnSpc>
              <a:buNone/>
            </a:pPr>
            <a:r>
              <a:rPr lang="en-US" sz="3400" b="1" dirty="0">
                <a:solidFill>
                  <a:srgbClr val="091C53"/>
                </a:solidFill>
                <a:latin typeface="Instrument Sans Medium" panose="020B0604020202020204" charset="0"/>
                <a:ea typeface="Instrument Sans Semi Bold" pitchFamily="34" charset="-122"/>
                <a:cs typeface="Instrument Sans Semi Bold" pitchFamily="34" charset="-120"/>
              </a:rPr>
              <a:t>Dataset &amp; Exploratory Data Analysis</a:t>
            </a:r>
            <a:endParaRPr lang="en-US" sz="3400" b="1" dirty="0">
              <a:latin typeface="Instrument Sans Medium" panose="020B0604020202020204" charset="0"/>
            </a:endParaRPr>
          </a:p>
        </p:txBody>
      </p:sp>
      <p:sp>
        <p:nvSpPr>
          <p:cNvPr id="3" name="Text 1">
            <a:extLst>
              <a:ext uri="{FF2B5EF4-FFF2-40B4-BE49-F238E27FC236}">
                <a16:creationId xmlns:a16="http://schemas.microsoft.com/office/drawing/2014/main" id="{E9C8C10D-F139-A0A6-F166-A2CEA855A7FA}"/>
              </a:ext>
            </a:extLst>
          </p:cNvPr>
          <p:cNvSpPr/>
          <p:nvPr/>
        </p:nvSpPr>
        <p:spPr>
          <a:xfrm>
            <a:off x="580117" y="1305043"/>
            <a:ext cx="1654493" cy="206812"/>
          </a:xfrm>
          <a:prstGeom prst="rect">
            <a:avLst/>
          </a:prstGeom>
          <a:noFill/>
          <a:ln/>
        </p:spPr>
        <p:txBody>
          <a:bodyPr wrap="none" lIns="0" tIns="0" rIns="0" bIns="0" rtlCol="0" anchor="t"/>
          <a:lstStyle/>
          <a:p>
            <a:pPr marL="0" indent="0" algn="l">
              <a:lnSpc>
                <a:spcPts val="1600"/>
              </a:lnSpc>
              <a:buNone/>
            </a:pPr>
            <a:r>
              <a:rPr lang="en-US" sz="2000" b="1" dirty="0">
                <a:solidFill>
                  <a:srgbClr val="091C53"/>
                </a:solidFill>
                <a:latin typeface="Consolas" panose="020B0609020204030204" pitchFamily="49" charset="0"/>
                <a:ea typeface="Instrument Sans Semi Bold" pitchFamily="34" charset="-122"/>
                <a:cs typeface="Instrument Sans Semi Bold" pitchFamily="34" charset="-120"/>
              </a:rPr>
              <a:t>Data Foundation</a:t>
            </a:r>
            <a:endParaRPr lang="en-US" sz="2000" b="1" dirty="0">
              <a:latin typeface="Consolas" panose="020B0609020204030204" pitchFamily="49" charset="0"/>
            </a:endParaRPr>
          </a:p>
        </p:txBody>
      </p:sp>
      <p:sp>
        <p:nvSpPr>
          <p:cNvPr id="4" name="Text 2">
            <a:extLst>
              <a:ext uri="{FF2B5EF4-FFF2-40B4-BE49-F238E27FC236}">
                <a16:creationId xmlns:a16="http://schemas.microsoft.com/office/drawing/2014/main" id="{5E0AF281-E634-D268-E162-CBDEBDB271BA}"/>
              </a:ext>
            </a:extLst>
          </p:cNvPr>
          <p:cNvSpPr/>
          <p:nvPr/>
        </p:nvSpPr>
        <p:spPr>
          <a:xfrm>
            <a:off x="580118" y="1857931"/>
            <a:ext cx="5296576" cy="628394"/>
          </a:xfrm>
          <a:prstGeom prst="rect">
            <a:avLst/>
          </a:prstGeom>
          <a:noFill/>
          <a:ln/>
        </p:spPr>
        <p:txBody>
          <a:bodyPr wrap="square" lIns="0" tIns="0" rIns="0" bIns="0" rtlCol="0" anchor="t"/>
          <a:lstStyle/>
          <a:p>
            <a:pPr marL="0" indent="0" algn="l">
              <a:lnSpc>
                <a:spcPts val="1650"/>
              </a:lnSpc>
              <a:buNone/>
            </a:pPr>
            <a:r>
              <a:rPr lang="en-US" dirty="0">
                <a:solidFill>
                  <a:srgbClr val="1E3063"/>
                </a:solidFill>
                <a:latin typeface="Consolas" panose="020B0609020204030204" pitchFamily="49" charset="0"/>
                <a:ea typeface="Instrument Sans Medium" pitchFamily="34" charset="-122"/>
                <a:cs typeface="Instrument Sans Medium" pitchFamily="34" charset="-120"/>
              </a:rPr>
              <a:t>Built on the renowned Pima Indian Diabetes Dataset, enhanced with additional clinical data for comprehensive analysis.</a:t>
            </a:r>
            <a:endParaRPr lang="en-US" dirty="0">
              <a:latin typeface="Consolas" panose="020B0609020204030204" pitchFamily="49" charset="0"/>
            </a:endParaRPr>
          </a:p>
        </p:txBody>
      </p:sp>
      <p:sp>
        <p:nvSpPr>
          <p:cNvPr id="5" name="Text 3">
            <a:extLst>
              <a:ext uri="{FF2B5EF4-FFF2-40B4-BE49-F238E27FC236}">
                <a16:creationId xmlns:a16="http://schemas.microsoft.com/office/drawing/2014/main" id="{ED400C85-E846-54BB-EA18-6ED3779D9EE9}"/>
              </a:ext>
            </a:extLst>
          </p:cNvPr>
          <p:cNvSpPr/>
          <p:nvPr/>
        </p:nvSpPr>
        <p:spPr>
          <a:xfrm>
            <a:off x="580113" y="2922597"/>
            <a:ext cx="6690479" cy="211812"/>
          </a:xfrm>
          <a:prstGeom prst="rect">
            <a:avLst/>
          </a:prstGeom>
          <a:noFill/>
          <a:ln/>
        </p:spPr>
        <p:txBody>
          <a:bodyPr wrap="none" lIns="0" tIns="0" rIns="0" bIns="0" rtlCol="0" anchor="t"/>
          <a:lstStyle/>
          <a:p>
            <a:pPr marL="0" indent="0" algn="l">
              <a:lnSpc>
                <a:spcPts val="1650"/>
              </a:lnSpc>
              <a:buNone/>
            </a:pPr>
            <a:r>
              <a:rPr lang="en-US" sz="2000" b="1" dirty="0">
                <a:solidFill>
                  <a:srgbClr val="1E3063"/>
                </a:solidFill>
                <a:latin typeface="Consolas" panose="020B0609020204030204" pitchFamily="49" charset="0"/>
                <a:ea typeface="Instrument Sans Medium" pitchFamily="34" charset="-122"/>
                <a:cs typeface="Instrument Sans Medium" pitchFamily="34" charset="-120"/>
              </a:rPr>
              <a:t>Key Features Analyzed:</a:t>
            </a:r>
            <a:endParaRPr lang="en-US" sz="2000" b="1" dirty="0">
              <a:latin typeface="Consolas" panose="020B0609020204030204" pitchFamily="49" charset="0"/>
            </a:endParaRPr>
          </a:p>
        </p:txBody>
      </p:sp>
      <p:sp>
        <p:nvSpPr>
          <p:cNvPr id="6" name="Text 4">
            <a:extLst>
              <a:ext uri="{FF2B5EF4-FFF2-40B4-BE49-F238E27FC236}">
                <a16:creationId xmlns:a16="http://schemas.microsoft.com/office/drawing/2014/main" id="{146DB5A2-5C3B-4B5F-697D-A7534D828690}"/>
              </a:ext>
            </a:extLst>
          </p:cNvPr>
          <p:cNvSpPr/>
          <p:nvPr/>
        </p:nvSpPr>
        <p:spPr>
          <a:xfrm>
            <a:off x="580114" y="3412004"/>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Glucose levels (primary indicator)</a:t>
            </a:r>
            <a:endParaRPr lang="en-US" dirty="0">
              <a:latin typeface="Consolas" panose="020B0609020204030204" pitchFamily="49" charset="0"/>
            </a:endParaRPr>
          </a:p>
        </p:txBody>
      </p:sp>
      <p:sp>
        <p:nvSpPr>
          <p:cNvPr id="7" name="Text 5">
            <a:extLst>
              <a:ext uri="{FF2B5EF4-FFF2-40B4-BE49-F238E27FC236}">
                <a16:creationId xmlns:a16="http://schemas.microsoft.com/office/drawing/2014/main" id="{0AD00026-5447-A7E7-7E86-EA4FBBE96FF5}"/>
              </a:ext>
            </a:extLst>
          </p:cNvPr>
          <p:cNvSpPr/>
          <p:nvPr/>
        </p:nvSpPr>
        <p:spPr>
          <a:xfrm>
            <a:off x="580115" y="3899577"/>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Body Mass Index (BMI)</a:t>
            </a:r>
            <a:endParaRPr lang="en-US" dirty="0">
              <a:latin typeface="Consolas" panose="020B0609020204030204" pitchFamily="49" charset="0"/>
            </a:endParaRPr>
          </a:p>
        </p:txBody>
      </p:sp>
      <p:sp>
        <p:nvSpPr>
          <p:cNvPr id="8" name="Text 6">
            <a:extLst>
              <a:ext uri="{FF2B5EF4-FFF2-40B4-BE49-F238E27FC236}">
                <a16:creationId xmlns:a16="http://schemas.microsoft.com/office/drawing/2014/main" id="{D6C73CE3-5A76-AF18-B534-D15E7BB3EBB8}"/>
              </a:ext>
            </a:extLst>
          </p:cNvPr>
          <p:cNvSpPr/>
          <p:nvPr/>
        </p:nvSpPr>
        <p:spPr>
          <a:xfrm>
            <a:off x="580116" y="4355175"/>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Blood pressure readings</a:t>
            </a:r>
            <a:endParaRPr lang="en-US" dirty="0">
              <a:latin typeface="Consolas" panose="020B0609020204030204" pitchFamily="49" charset="0"/>
            </a:endParaRPr>
          </a:p>
        </p:txBody>
      </p:sp>
      <p:sp>
        <p:nvSpPr>
          <p:cNvPr id="9" name="Text 7">
            <a:extLst>
              <a:ext uri="{FF2B5EF4-FFF2-40B4-BE49-F238E27FC236}">
                <a16:creationId xmlns:a16="http://schemas.microsoft.com/office/drawing/2014/main" id="{357449C5-23CE-9303-DEAE-DB60E63808AF}"/>
              </a:ext>
            </a:extLst>
          </p:cNvPr>
          <p:cNvSpPr/>
          <p:nvPr/>
        </p:nvSpPr>
        <p:spPr>
          <a:xfrm>
            <a:off x="580117" y="4842748"/>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Age demographics</a:t>
            </a:r>
            <a:endParaRPr lang="en-US" dirty="0">
              <a:latin typeface="Consolas" panose="020B0609020204030204" pitchFamily="49" charset="0"/>
            </a:endParaRPr>
          </a:p>
        </p:txBody>
      </p:sp>
      <p:sp>
        <p:nvSpPr>
          <p:cNvPr id="10" name="Text 8">
            <a:extLst>
              <a:ext uri="{FF2B5EF4-FFF2-40B4-BE49-F238E27FC236}">
                <a16:creationId xmlns:a16="http://schemas.microsoft.com/office/drawing/2014/main" id="{35225938-A5C2-3287-D8EF-8354432F56D5}"/>
              </a:ext>
            </a:extLst>
          </p:cNvPr>
          <p:cNvSpPr/>
          <p:nvPr/>
        </p:nvSpPr>
        <p:spPr>
          <a:xfrm>
            <a:off x="580117" y="5279529"/>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Insulin measurements</a:t>
            </a:r>
            <a:endParaRPr lang="en-US" dirty="0">
              <a:latin typeface="Consolas" panose="020B0609020204030204" pitchFamily="49" charset="0"/>
            </a:endParaRPr>
          </a:p>
        </p:txBody>
      </p:sp>
      <p:sp>
        <p:nvSpPr>
          <p:cNvPr id="18" name="Rectangle 17">
            <a:extLst>
              <a:ext uri="{FF2B5EF4-FFF2-40B4-BE49-F238E27FC236}">
                <a16:creationId xmlns:a16="http://schemas.microsoft.com/office/drawing/2014/main" id="{6031FD88-AA98-F831-8E0D-0040A48FE8AE}"/>
              </a:ext>
            </a:extLst>
          </p:cNvPr>
          <p:cNvSpPr/>
          <p:nvPr/>
        </p:nvSpPr>
        <p:spPr>
          <a:xfrm>
            <a:off x="12478214" y="7231978"/>
            <a:ext cx="2062976"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747879B7-98BE-C2D9-DED5-7791BC40D504}"/>
              </a:ext>
            </a:extLst>
          </p:cNvPr>
          <p:cNvPicPr>
            <a:picLocks noChangeAspect="1"/>
          </p:cNvPicPr>
          <p:nvPr/>
        </p:nvPicPr>
        <p:blipFill>
          <a:blip r:embed="rId3">
            <a:alphaModFix/>
          </a:blip>
          <a:stretch>
            <a:fillRect/>
          </a:stretch>
        </p:blipFill>
        <p:spPr>
          <a:xfrm>
            <a:off x="5876694" y="919399"/>
            <a:ext cx="8753706" cy="7229174"/>
          </a:xfrm>
          <a:prstGeom prst="rect">
            <a:avLst/>
          </a:prstGeom>
        </p:spPr>
      </p:pic>
    </p:spTree>
    <p:extLst>
      <p:ext uri="{BB962C8B-B14F-4D97-AF65-F5344CB8AC3E}">
        <p14:creationId xmlns:p14="http://schemas.microsoft.com/office/powerpoint/2010/main" val="177330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3272" y="363974"/>
            <a:ext cx="5587484" cy="413504"/>
          </a:xfrm>
          <a:prstGeom prst="rect">
            <a:avLst/>
          </a:prstGeom>
          <a:noFill/>
          <a:ln/>
        </p:spPr>
        <p:txBody>
          <a:bodyPr wrap="none" lIns="0" tIns="0" rIns="0" bIns="0" rtlCol="0" anchor="t"/>
          <a:lstStyle/>
          <a:p>
            <a:pPr marL="0" indent="0" algn="l">
              <a:lnSpc>
                <a:spcPts val="3250"/>
              </a:lnSpc>
              <a:buNone/>
            </a:pPr>
            <a:r>
              <a:rPr lang="en-US" sz="3000" b="1" dirty="0">
                <a:solidFill>
                  <a:srgbClr val="091C53"/>
                </a:solidFill>
                <a:latin typeface="Instrument Sans Medium" panose="020B0604020202020204" charset="0"/>
                <a:ea typeface="Instrument Sans Semi Bold" pitchFamily="34" charset="-122"/>
                <a:cs typeface="Instrument Sans Semi Bold" pitchFamily="34" charset="-120"/>
              </a:rPr>
              <a:t>Dataset &amp; Exploratory Data Analysis</a:t>
            </a:r>
            <a:endParaRPr lang="en-US" sz="3000" b="1" dirty="0">
              <a:latin typeface="Instrument Sans Medium" panose="020B0604020202020204" charset="0"/>
            </a:endParaRPr>
          </a:p>
        </p:txBody>
      </p:sp>
      <p:sp>
        <p:nvSpPr>
          <p:cNvPr id="11" name="Text 9"/>
          <p:cNvSpPr/>
          <p:nvPr/>
        </p:nvSpPr>
        <p:spPr>
          <a:xfrm>
            <a:off x="8052981" y="884383"/>
            <a:ext cx="1654493" cy="206812"/>
          </a:xfrm>
          <a:prstGeom prst="rect">
            <a:avLst/>
          </a:prstGeom>
          <a:noFill/>
          <a:ln/>
        </p:spPr>
        <p:txBody>
          <a:bodyPr wrap="none" lIns="0" tIns="0" rIns="0" bIns="0" rtlCol="0" anchor="t"/>
          <a:lstStyle/>
          <a:p>
            <a:pPr marL="0" indent="0" algn="l">
              <a:lnSpc>
                <a:spcPts val="1600"/>
              </a:lnSpc>
              <a:buNone/>
            </a:pPr>
            <a:r>
              <a:rPr lang="en-US" sz="3000" dirty="0">
                <a:solidFill>
                  <a:srgbClr val="091C53"/>
                </a:solidFill>
                <a:latin typeface="Instrument Sans Medium" panose="020B0604020202020204" charset="0"/>
                <a:ea typeface="Instrument Sans Semi Bold" pitchFamily="34" charset="-122"/>
                <a:cs typeface="Instrument Sans Semi Bold" pitchFamily="34" charset="-120"/>
              </a:rPr>
              <a:t>Data Preparation</a:t>
            </a:r>
            <a:endParaRPr lang="en-US" sz="3000" dirty="0">
              <a:latin typeface="Instrument Sans Medium" panose="020B0604020202020204" charset="0"/>
            </a:endParaRPr>
          </a:p>
        </p:txBody>
      </p:sp>
      <p:sp>
        <p:nvSpPr>
          <p:cNvPr id="12" name="Text 10"/>
          <p:cNvSpPr/>
          <p:nvPr/>
        </p:nvSpPr>
        <p:spPr>
          <a:xfrm>
            <a:off x="8052981" y="1526397"/>
            <a:ext cx="6690479" cy="211812"/>
          </a:xfrm>
          <a:prstGeom prst="rect">
            <a:avLst/>
          </a:prstGeom>
          <a:noFill/>
          <a:ln/>
        </p:spPr>
        <p:txBody>
          <a:bodyPr wrap="none" lIns="0" tIns="0" rIns="0" bIns="0" rtlCol="0" anchor="t"/>
          <a:lstStyle/>
          <a:p>
            <a:pPr marL="0" indent="0" algn="l">
              <a:lnSpc>
                <a:spcPts val="1650"/>
              </a:lnSpc>
              <a:buNone/>
            </a:pPr>
            <a:r>
              <a:rPr lang="en-US" sz="2000" b="1" dirty="0">
                <a:solidFill>
                  <a:srgbClr val="1E3063"/>
                </a:solidFill>
                <a:latin typeface="Consolas" panose="020B0609020204030204" pitchFamily="49" charset="0"/>
                <a:ea typeface="Instrument Sans Medium" pitchFamily="34" charset="-122"/>
                <a:cs typeface="Instrument Sans Medium" pitchFamily="34" charset="-120"/>
              </a:rPr>
              <a:t>Cleaning &amp; Balancing:</a:t>
            </a:r>
            <a:endParaRPr lang="en-US" sz="2000" dirty="0">
              <a:latin typeface="Consolas" panose="020B0609020204030204" pitchFamily="49" charset="0"/>
            </a:endParaRPr>
          </a:p>
        </p:txBody>
      </p:sp>
      <p:sp>
        <p:nvSpPr>
          <p:cNvPr id="13" name="Text 11"/>
          <p:cNvSpPr/>
          <p:nvPr/>
        </p:nvSpPr>
        <p:spPr>
          <a:xfrm>
            <a:off x="7850711" y="2072309"/>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rPr>
              <a:t>Data contains 0 values for columns such as Insulin</a:t>
            </a:r>
          </a:p>
          <a:p>
            <a:pPr algn="l">
              <a:lnSpc>
                <a:spcPts val="1650"/>
              </a:lnSpc>
              <a:buSzPct val="100000"/>
            </a:pPr>
            <a:r>
              <a:rPr lang="en-US" dirty="0">
                <a:solidFill>
                  <a:srgbClr val="1E3063"/>
                </a:solidFill>
                <a:latin typeface="Consolas" panose="020B0609020204030204" pitchFamily="49" charset="0"/>
              </a:rPr>
              <a:t>   BMI , Blood Pressure ,etc. which is not possible.</a:t>
            </a:r>
            <a:br>
              <a:rPr lang="en-US" dirty="0">
                <a:solidFill>
                  <a:srgbClr val="1E3063"/>
                </a:solidFill>
                <a:latin typeface="Consolas" panose="020B0609020204030204" pitchFamily="49" charset="0"/>
              </a:rPr>
            </a:br>
            <a:r>
              <a:rPr lang="en-US" dirty="0">
                <a:solidFill>
                  <a:srgbClr val="1E3063"/>
                </a:solidFill>
                <a:latin typeface="Consolas" panose="020B0609020204030204" pitchFamily="49" charset="0"/>
              </a:rPr>
              <a:t>   (</a:t>
            </a:r>
            <a:r>
              <a:rPr lang="en-US" b="1" dirty="0">
                <a:solidFill>
                  <a:srgbClr val="1E3063"/>
                </a:solidFill>
                <a:latin typeface="Consolas" panose="020B0609020204030204" pitchFamily="49" charset="0"/>
              </a:rPr>
              <a:t>Imputed Them with Median values as there are</a:t>
            </a:r>
          </a:p>
          <a:p>
            <a:pPr algn="l">
              <a:lnSpc>
                <a:spcPts val="1650"/>
              </a:lnSpc>
              <a:buSzPct val="100000"/>
            </a:pPr>
            <a:r>
              <a:rPr lang="en-US" b="1" dirty="0">
                <a:solidFill>
                  <a:srgbClr val="1E3063"/>
                </a:solidFill>
                <a:latin typeface="Consolas" panose="020B0609020204030204" pitchFamily="49" charset="0"/>
              </a:rPr>
              <a:t>   Outliers</a:t>
            </a:r>
            <a:r>
              <a:rPr lang="en-US" dirty="0">
                <a:solidFill>
                  <a:srgbClr val="1E3063"/>
                </a:solidFill>
                <a:latin typeface="Consolas" panose="020B0609020204030204" pitchFamily="49" charset="0"/>
              </a:rPr>
              <a:t>.)</a:t>
            </a:r>
            <a:endParaRPr lang="en-US" dirty="0">
              <a:latin typeface="Consolas" panose="020B0609020204030204" pitchFamily="49" charset="0"/>
            </a:endParaRPr>
          </a:p>
        </p:txBody>
      </p:sp>
      <p:sp>
        <p:nvSpPr>
          <p:cNvPr id="14" name="Text 12"/>
          <p:cNvSpPr/>
          <p:nvPr/>
        </p:nvSpPr>
        <p:spPr>
          <a:xfrm>
            <a:off x="7789718" y="3157578"/>
            <a:ext cx="6385030" cy="424978"/>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Removed outliers in </a:t>
            </a:r>
            <a:r>
              <a:rPr lang="en-US" b="1" dirty="0">
                <a:solidFill>
                  <a:srgbClr val="1E3063"/>
                </a:solidFill>
                <a:latin typeface="Consolas" panose="020B0609020204030204" pitchFamily="49" charset="0"/>
                <a:ea typeface="Instrument Sans Medium" pitchFamily="34" charset="-122"/>
                <a:cs typeface="Instrument Sans Medium" pitchFamily="34" charset="-120"/>
              </a:rPr>
              <a:t>Insulin Feature </a:t>
            </a:r>
            <a:r>
              <a:rPr lang="en-US" dirty="0">
                <a:solidFill>
                  <a:srgbClr val="1E3063"/>
                </a:solidFill>
                <a:latin typeface="Consolas" panose="020B0609020204030204" pitchFamily="49" charset="0"/>
                <a:ea typeface="Instrument Sans Medium" pitchFamily="34" charset="-122"/>
                <a:cs typeface="Instrument Sans Medium" pitchFamily="34" charset="-120"/>
              </a:rPr>
              <a:t>with</a:t>
            </a:r>
          </a:p>
          <a:p>
            <a:pPr algn="l">
              <a:lnSpc>
                <a:spcPts val="1650"/>
              </a:lnSpc>
              <a:buSzPct val="100000"/>
            </a:pPr>
            <a:r>
              <a:rPr lang="en-US" dirty="0">
                <a:solidFill>
                  <a:srgbClr val="1E3063"/>
                </a:solidFill>
                <a:latin typeface="Consolas" panose="020B0609020204030204" pitchFamily="49" charset="0"/>
                <a:ea typeface="Instrument Sans Medium" pitchFamily="34" charset="-122"/>
                <a:cs typeface="Instrument Sans Medium" pitchFamily="34" charset="-120"/>
              </a:rPr>
              <a:t>   statistical method.</a:t>
            </a:r>
            <a:endParaRPr lang="en-US" dirty="0">
              <a:latin typeface="Consolas" panose="020B0609020204030204" pitchFamily="49" charset="0"/>
            </a:endParaRPr>
          </a:p>
        </p:txBody>
      </p:sp>
      <p:sp>
        <p:nvSpPr>
          <p:cNvPr id="15" name="Text 13"/>
          <p:cNvSpPr/>
          <p:nvPr/>
        </p:nvSpPr>
        <p:spPr>
          <a:xfrm>
            <a:off x="7789718" y="4000325"/>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Addressed class imbalance with </a:t>
            </a:r>
            <a:r>
              <a:rPr lang="en-US" b="1" dirty="0">
                <a:solidFill>
                  <a:srgbClr val="1E3063"/>
                </a:solidFill>
                <a:latin typeface="Consolas" panose="020B0609020204030204" pitchFamily="49" charset="0"/>
                <a:ea typeface="Instrument Sans Medium" pitchFamily="34" charset="-122"/>
                <a:cs typeface="Instrument Sans Medium" pitchFamily="34" charset="-120"/>
              </a:rPr>
              <a:t>SMOTE</a:t>
            </a:r>
            <a:r>
              <a:rPr lang="en-US" dirty="0">
                <a:solidFill>
                  <a:srgbClr val="1E3063"/>
                </a:solidFill>
                <a:latin typeface="Consolas" panose="020B0609020204030204" pitchFamily="49" charset="0"/>
                <a:ea typeface="Instrument Sans Medium" pitchFamily="34" charset="-122"/>
                <a:cs typeface="Instrument Sans Medium" pitchFamily="34" charset="-120"/>
              </a:rPr>
              <a:t> Oversampling.</a:t>
            </a:r>
            <a:endParaRPr lang="en-US" dirty="0">
              <a:latin typeface="Consolas" panose="020B0609020204030204" pitchFamily="49" charset="0"/>
            </a:endParaRPr>
          </a:p>
        </p:txBody>
      </p:sp>
      <p:sp>
        <p:nvSpPr>
          <p:cNvPr id="16" name="Text 14"/>
          <p:cNvSpPr/>
          <p:nvPr/>
        </p:nvSpPr>
        <p:spPr>
          <a:xfrm>
            <a:off x="7778691" y="4751274"/>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Visualized feature correlations using heatmaps</a:t>
            </a:r>
            <a:endParaRPr lang="en-US" dirty="0">
              <a:latin typeface="Consolas" panose="020B0609020204030204" pitchFamily="49" charset="0"/>
            </a:endParaRPr>
          </a:p>
        </p:txBody>
      </p:sp>
      <p:sp>
        <p:nvSpPr>
          <p:cNvPr id="18" name="Rectangle 17">
            <a:extLst>
              <a:ext uri="{FF2B5EF4-FFF2-40B4-BE49-F238E27FC236}">
                <a16:creationId xmlns:a16="http://schemas.microsoft.com/office/drawing/2014/main" id="{A32CE930-5DA1-C323-2C0B-45F91AB0C559}"/>
              </a:ext>
            </a:extLst>
          </p:cNvPr>
          <p:cNvSpPr/>
          <p:nvPr/>
        </p:nvSpPr>
        <p:spPr>
          <a:xfrm>
            <a:off x="12478214" y="7231978"/>
            <a:ext cx="2062976"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 14">
            <a:extLst>
              <a:ext uri="{FF2B5EF4-FFF2-40B4-BE49-F238E27FC236}">
                <a16:creationId xmlns:a16="http://schemas.microsoft.com/office/drawing/2014/main" id="{598B33D2-F399-1CA1-9F3E-B34A2677C85F}"/>
              </a:ext>
            </a:extLst>
          </p:cNvPr>
          <p:cNvSpPr/>
          <p:nvPr/>
        </p:nvSpPr>
        <p:spPr>
          <a:xfrm>
            <a:off x="7778692" y="5502224"/>
            <a:ext cx="6690479" cy="211812"/>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1E3063"/>
                </a:solidFill>
                <a:latin typeface="Consolas" panose="020B0609020204030204" pitchFamily="49" charset="0"/>
                <a:ea typeface="Instrument Sans Medium" pitchFamily="34" charset="-122"/>
                <a:cs typeface="Instrument Sans Medium" pitchFamily="34" charset="-120"/>
              </a:rPr>
              <a:t>Scaled features using </a:t>
            </a:r>
            <a:r>
              <a:rPr lang="en-US" b="1" dirty="0">
                <a:solidFill>
                  <a:srgbClr val="1E3063"/>
                </a:solidFill>
                <a:latin typeface="Consolas" panose="020B0609020204030204" pitchFamily="49" charset="0"/>
                <a:ea typeface="Instrument Sans Medium" pitchFamily="34" charset="-122"/>
                <a:cs typeface="Instrument Sans Medium" pitchFamily="34" charset="-120"/>
              </a:rPr>
              <a:t>StandardScaler</a:t>
            </a:r>
            <a:endParaRPr lang="en-US" b="1" dirty="0">
              <a:latin typeface="Consolas" panose="020B0609020204030204" pitchFamily="49" charset="0"/>
            </a:endParaRPr>
          </a:p>
        </p:txBody>
      </p:sp>
      <p:pic>
        <p:nvPicPr>
          <p:cNvPr id="24" name="Picture 23">
            <a:extLst>
              <a:ext uri="{FF2B5EF4-FFF2-40B4-BE49-F238E27FC236}">
                <a16:creationId xmlns:a16="http://schemas.microsoft.com/office/drawing/2014/main" id="{F84268E1-9F07-35DE-9FF1-D5272E89E515}"/>
              </a:ext>
            </a:extLst>
          </p:cNvPr>
          <p:cNvPicPr>
            <a:picLocks noChangeAspect="1"/>
          </p:cNvPicPr>
          <p:nvPr/>
        </p:nvPicPr>
        <p:blipFill>
          <a:blip r:embed="rId3"/>
          <a:stretch>
            <a:fillRect/>
          </a:stretch>
        </p:blipFill>
        <p:spPr>
          <a:xfrm>
            <a:off x="303851" y="884383"/>
            <a:ext cx="7359839" cy="7217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7927" y="438388"/>
            <a:ext cx="7797998" cy="498277"/>
          </a:xfrm>
          <a:prstGeom prst="rect">
            <a:avLst/>
          </a:prstGeom>
          <a:noFill/>
          <a:ln/>
        </p:spPr>
        <p:txBody>
          <a:bodyPr wrap="none" lIns="0" tIns="0" rIns="0" bIns="0" rtlCol="0" anchor="t"/>
          <a:lstStyle/>
          <a:p>
            <a:pPr marL="0" indent="0" algn="l">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Machine Learning Lifecycle Steps Applied</a:t>
            </a:r>
            <a:endParaRPr lang="en-US" sz="3100" dirty="0"/>
          </a:p>
        </p:txBody>
      </p:sp>
      <p:sp>
        <p:nvSpPr>
          <p:cNvPr id="3" name="Shape 1"/>
          <p:cNvSpPr/>
          <p:nvPr/>
        </p:nvSpPr>
        <p:spPr>
          <a:xfrm>
            <a:off x="717352" y="1494592"/>
            <a:ext cx="159425" cy="717352"/>
          </a:xfrm>
          <a:prstGeom prst="roundRect">
            <a:avLst>
              <a:gd name="adj" fmla="val 90002"/>
            </a:avLst>
          </a:prstGeom>
          <a:solidFill>
            <a:srgbClr val="CEE6FD"/>
          </a:solidFill>
          <a:ln/>
        </p:spPr>
      </p:sp>
      <p:sp>
        <p:nvSpPr>
          <p:cNvPr id="4" name="Shape 2"/>
          <p:cNvSpPr/>
          <p:nvPr/>
        </p:nvSpPr>
        <p:spPr>
          <a:xfrm>
            <a:off x="557927" y="1389936"/>
            <a:ext cx="478274" cy="478274"/>
          </a:xfrm>
          <a:prstGeom prst="roundRect">
            <a:avLst>
              <a:gd name="adj" fmla="val 95594"/>
            </a:avLst>
          </a:prstGeom>
          <a:solidFill>
            <a:srgbClr val="CEE6FD"/>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466" y="1509593"/>
            <a:ext cx="239078" cy="239078"/>
          </a:xfrm>
          <a:prstGeom prst="rect">
            <a:avLst/>
          </a:prstGeom>
        </p:spPr>
      </p:pic>
      <p:sp>
        <p:nvSpPr>
          <p:cNvPr id="6" name="Text 3"/>
          <p:cNvSpPr/>
          <p:nvPr/>
        </p:nvSpPr>
        <p:spPr>
          <a:xfrm>
            <a:off x="1195626" y="1414939"/>
            <a:ext cx="3041571"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Data Collection &amp; Preprocessing</a:t>
            </a:r>
            <a:endParaRPr lang="en-US" sz="1550" dirty="0"/>
          </a:p>
        </p:txBody>
      </p:sp>
      <p:sp>
        <p:nvSpPr>
          <p:cNvPr id="7" name="Text 4"/>
          <p:cNvSpPr/>
          <p:nvPr/>
        </p:nvSpPr>
        <p:spPr>
          <a:xfrm>
            <a:off x="1195626" y="1759625"/>
            <a:ext cx="12876848"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Gathered clinical data, cleaned inconsistencies, normalized features</a:t>
            </a:r>
            <a:endParaRPr lang="en-US" sz="1250" dirty="0"/>
          </a:p>
        </p:txBody>
      </p:sp>
      <p:sp>
        <p:nvSpPr>
          <p:cNvPr id="8" name="Shape 5"/>
          <p:cNvSpPr/>
          <p:nvPr/>
        </p:nvSpPr>
        <p:spPr>
          <a:xfrm>
            <a:off x="956429" y="2610564"/>
            <a:ext cx="159425" cy="717352"/>
          </a:xfrm>
          <a:prstGeom prst="roundRect">
            <a:avLst>
              <a:gd name="adj" fmla="val 90002"/>
            </a:avLst>
          </a:prstGeom>
          <a:solidFill>
            <a:srgbClr val="CEE6FD"/>
          </a:solidFill>
          <a:ln/>
        </p:spPr>
      </p:sp>
      <p:sp>
        <p:nvSpPr>
          <p:cNvPr id="9" name="Shape 6"/>
          <p:cNvSpPr/>
          <p:nvPr/>
        </p:nvSpPr>
        <p:spPr>
          <a:xfrm>
            <a:off x="797004" y="2505908"/>
            <a:ext cx="478274" cy="478274"/>
          </a:xfrm>
          <a:prstGeom prst="roundRect">
            <a:avLst>
              <a:gd name="adj" fmla="val 95594"/>
            </a:avLst>
          </a:prstGeom>
          <a:solidFill>
            <a:srgbClr val="CEE6FD"/>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543" y="2625566"/>
            <a:ext cx="239078" cy="239078"/>
          </a:xfrm>
          <a:prstGeom prst="rect">
            <a:avLst/>
          </a:prstGeom>
        </p:spPr>
      </p:pic>
      <p:sp>
        <p:nvSpPr>
          <p:cNvPr id="11" name="Text 7"/>
          <p:cNvSpPr/>
          <p:nvPr/>
        </p:nvSpPr>
        <p:spPr>
          <a:xfrm>
            <a:off x="1434703" y="2530912"/>
            <a:ext cx="3023949"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Feature Engineering &amp; Selection</a:t>
            </a:r>
            <a:endParaRPr lang="en-US" sz="1550" dirty="0"/>
          </a:p>
        </p:txBody>
      </p:sp>
      <p:sp>
        <p:nvSpPr>
          <p:cNvPr id="12" name="Text 8"/>
          <p:cNvSpPr/>
          <p:nvPr/>
        </p:nvSpPr>
        <p:spPr>
          <a:xfrm>
            <a:off x="1434703" y="2875597"/>
            <a:ext cx="12637770"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Applied mutual information method to identify most predictive features</a:t>
            </a:r>
            <a:endParaRPr lang="en-US" sz="1250" dirty="0"/>
          </a:p>
        </p:txBody>
      </p:sp>
      <p:sp>
        <p:nvSpPr>
          <p:cNvPr id="13" name="Shape 9"/>
          <p:cNvSpPr/>
          <p:nvPr/>
        </p:nvSpPr>
        <p:spPr>
          <a:xfrm>
            <a:off x="1195626" y="3726537"/>
            <a:ext cx="159425" cy="717352"/>
          </a:xfrm>
          <a:prstGeom prst="roundRect">
            <a:avLst>
              <a:gd name="adj" fmla="val 90002"/>
            </a:avLst>
          </a:prstGeom>
          <a:solidFill>
            <a:srgbClr val="CEE6FD"/>
          </a:solidFill>
          <a:ln/>
        </p:spPr>
      </p:sp>
      <p:sp>
        <p:nvSpPr>
          <p:cNvPr id="14" name="Shape 10"/>
          <p:cNvSpPr/>
          <p:nvPr/>
        </p:nvSpPr>
        <p:spPr>
          <a:xfrm>
            <a:off x="1036201" y="3621881"/>
            <a:ext cx="478274" cy="478274"/>
          </a:xfrm>
          <a:prstGeom prst="roundRect">
            <a:avLst>
              <a:gd name="adj" fmla="val 95594"/>
            </a:avLst>
          </a:prstGeom>
          <a:solidFill>
            <a:srgbClr val="CEE6FD"/>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5740" y="3741539"/>
            <a:ext cx="239078" cy="239078"/>
          </a:xfrm>
          <a:prstGeom prst="rect">
            <a:avLst/>
          </a:prstGeom>
        </p:spPr>
      </p:pic>
      <p:sp>
        <p:nvSpPr>
          <p:cNvPr id="16" name="Text 11"/>
          <p:cNvSpPr/>
          <p:nvPr/>
        </p:nvSpPr>
        <p:spPr>
          <a:xfrm>
            <a:off x="1673900" y="3646884"/>
            <a:ext cx="2508052"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Model Selection &amp; Training</a:t>
            </a:r>
            <a:endParaRPr lang="en-US" sz="1550" dirty="0"/>
          </a:p>
        </p:txBody>
      </p:sp>
      <p:sp>
        <p:nvSpPr>
          <p:cNvPr id="17" name="Text 12"/>
          <p:cNvSpPr/>
          <p:nvPr/>
        </p:nvSpPr>
        <p:spPr>
          <a:xfrm>
            <a:off x="1673900" y="3991570"/>
            <a:ext cx="12398573"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Trained multiple algorithms to find optimal performance</a:t>
            </a:r>
            <a:endParaRPr lang="en-US" sz="1250" dirty="0"/>
          </a:p>
        </p:txBody>
      </p:sp>
      <p:sp>
        <p:nvSpPr>
          <p:cNvPr id="18" name="Shape 13"/>
          <p:cNvSpPr/>
          <p:nvPr/>
        </p:nvSpPr>
        <p:spPr>
          <a:xfrm>
            <a:off x="1434703" y="4842510"/>
            <a:ext cx="159425" cy="717352"/>
          </a:xfrm>
          <a:prstGeom prst="roundRect">
            <a:avLst>
              <a:gd name="adj" fmla="val 90002"/>
            </a:avLst>
          </a:prstGeom>
          <a:solidFill>
            <a:srgbClr val="CEE6FD"/>
          </a:solidFill>
          <a:ln/>
        </p:spPr>
      </p:sp>
      <p:sp>
        <p:nvSpPr>
          <p:cNvPr id="19" name="Shape 14"/>
          <p:cNvSpPr/>
          <p:nvPr/>
        </p:nvSpPr>
        <p:spPr>
          <a:xfrm>
            <a:off x="1275278" y="4737854"/>
            <a:ext cx="478274" cy="478274"/>
          </a:xfrm>
          <a:prstGeom prst="roundRect">
            <a:avLst>
              <a:gd name="adj" fmla="val 95594"/>
            </a:avLst>
          </a:prstGeom>
          <a:solidFill>
            <a:srgbClr val="CEE6FD"/>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817" y="4857512"/>
            <a:ext cx="239078" cy="239078"/>
          </a:xfrm>
          <a:prstGeom prst="rect">
            <a:avLst/>
          </a:prstGeom>
        </p:spPr>
      </p:pic>
      <p:sp>
        <p:nvSpPr>
          <p:cNvPr id="21" name="Text 15"/>
          <p:cNvSpPr/>
          <p:nvPr/>
        </p:nvSpPr>
        <p:spPr>
          <a:xfrm>
            <a:off x="1912977" y="4762857"/>
            <a:ext cx="2246948"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Hyperparameter Tuning</a:t>
            </a:r>
            <a:endParaRPr lang="en-US" sz="1550" dirty="0"/>
          </a:p>
        </p:txBody>
      </p:sp>
      <p:sp>
        <p:nvSpPr>
          <p:cNvPr id="22" name="Text 16"/>
          <p:cNvSpPr/>
          <p:nvPr/>
        </p:nvSpPr>
        <p:spPr>
          <a:xfrm>
            <a:off x="1912977" y="5107543"/>
            <a:ext cx="12159496"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Fine-tuned models using grid search and cross-validation</a:t>
            </a:r>
            <a:endParaRPr lang="en-US" sz="1250" dirty="0"/>
          </a:p>
        </p:txBody>
      </p:sp>
      <p:sp>
        <p:nvSpPr>
          <p:cNvPr id="23" name="Shape 17"/>
          <p:cNvSpPr/>
          <p:nvPr/>
        </p:nvSpPr>
        <p:spPr>
          <a:xfrm>
            <a:off x="1195626" y="5958483"/>
            <a:ext cx="159425" cy="717352"/>
          </a:xfrm>
          <a:prstGeom prst="roundRect">
            <a:avLst>
              <a:gd name="adj" fmla="val 90002"/>
            </a:avLst>
          </a:prstGeom>
          <a:solidFill>
            <a:srgbClr val="CEE6FD"/>
          </a:solidFill>
          <a:ln/>
        </p:spPr>
      </p:sp>
      <p:sp>
        <p:nvSpPr>
          <p:cNvPr id="24" name="Shape 18"/>
          <p:cNvSpPr/>
          <p:nvPr/>
        </p:nvSpPr>
        <p:spPr>
          <a:xfrm>
            <a:off x="1036201" y="5853827"/>
            <a:ext cx="478274" cy="478274"/>
          </a:xfrm>
          <a:prstGeom prst="roundRect">
            <a:avLst>
              <a:gd name="adj" fmla="val 95594"/>
            </a:avLst>
          </a:prstGeom>
          <a:solidFill>
            <a:srgbClr val="CEE6FD"/>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5740" y="5973485"/>
            <a:ext cx="239078" cy="239078"/>
          </a:xfrm>
          <a:prstGeom prst="rect">
            <a:avLst/>
          </a:prstGeom>
        </p:spPr>
      </p:pic>
      <p:sp>
        <p:nvSpPr>
          <p:cNvPr id="26" name="Text 19"/>
          <p:cNvSpPr/>
          <p:nvPr/>
        </p:nvSpPr>
        <p:spPr>
          <a:xfrm>
            <a:off x="1673900" y="5878830"/>
            <a:ext cx="2780586"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Model Evaluation &amp; Validation</a:t>
            </a:r>
            <a:endParaRPr lang="en-US" sz="1550" dirty="0"/>
          </a:p>
        </p:txBody>
      </p:sp>
      <p:sp>
        <p:nvSpPr>
          <p:cNvPr id="27" name="Text 20"/>
          <p:cNvSpPr/>
          <p:nvPr/>
        </p:nvSpPr>
        <p:spPr>
          <a:xfrm>
            <a:off x="1673900" y="6223516"/>
            <a:ext cx="12398573"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Assessed performance using comprehensive metrics</a:t>
            </a:r>
            <a:endParaRPr lang="en-US" sz="1250" dirty="0"/>
          </a:p>
        </p:txBody>
      </p:sp>
      <p:sp>
        <p:nvSpPr>
          <p:cNvPr id="28" name="Shape 21"/>
          <p:cNvSpPr/>
          <p:nvPr/>
        </p:nvSpPr>
        <p:spPr>
          <a:xfrm>
            <a:off x="956429" y="7074456"/>
            <a:ext cx="159425" cy="717352"/>
          </a:xfrm>
          <a:prstGeom prst="roundRect">
            <a:avLst>
              <a:gd name="adj" fmla="val 90002"/>
            </a:avLst>
          </a:prstGeom>
          <a:solidFill>
            <a:srgbClr val="CEE6FD"/>
          </a:solidFill>
          <a:ln/>
        </p:spPr>
      </p:sp>
      <p:sp>
        <p:nvSpPr>
          <p:cNvPr id="29" name="Shape 22"/>
          <p:cNvSpPr/>
          <p:nvPr/>
        </p:nvSpPr>
        <p:spPr>
          <a:xfrm>
            <a:off x="797004" y="6969800"/>
            <a:ext cx="478274" cy="478274"/>
          </a:xfrm>
          <a:prstGeom prst="roundRect">
            <a:avLst>
              <a:gd name="adj" fmla="val 95594"/>
            </a:avLst>
          </a:prstGeom>
          <a:solidFill>
            <a:srgbClr val="CEE6FD"/>
          </a:solidFill>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6543" y="7089458"/>
            <a:ext cx="239078" cy="239078"/>
          </a:xfrm>
          <a:prstGeom prst="rect">
            <a:avLst/>
          </a:prstGeom>
        </p:spPr>
      </p:pic>
      <p:sp>
        <p:nvSpPr>
          <p:cNvPr id="31" name="Text 23"/>
          <p:cNvSpPr/>
          <p:nvPr/>
        </p:nvSpPr>
        <p:spPr>
          <a:xfrm>
            <a:off x="1434703" y="6994803"/>
            <a:ext cx="2036207" cy="249079"/>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Instrument Sans Semi Bold" pitchFamily="34" charset="0"/>
                <a:ea typeface="Instrument Sans Semi Bold" pitchFamily="34" charset="-122"/>
                <a:cs typeface="Instrument Sans Semi Bold" pitchFamily="34" charset="-120"/>
              </a:rPr>
              <a:t>Deployment Planning</a:t>
            </a:r>
            <a:endParaRPr lang="en-US" sz="1550" dirty="0"/>
          </a:p>
        </p:txBody>
      </p:sp>
      <p:sp>
        <p:nvSpPr>
          <p:cNvPr id="32" name="Text 24"/>
          <p:cNvSpPr/>
          <p:nvPr/>
        </p:nvSpPr>
        <p:spPr>
          <a:xfrm>
            <a:off x="1434703" y="7339489"/>
            <a:ext cx="12637770" cy="255032"/>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Prepared models for real-world application integration</a:t>
            </a:r>
            <a:endParaRPr lang="en-US" sz="1250" dirty="0"/>
          </a:p>
        </p:txBody>
      </p:sp>
      <p:sp>
        <p:nvSpPr>
          <p:cNvPr id="33" name="Rectangle 32">
            <a:extLst>
              <a:ext uri="{FF2B5EF4-FFF2-40B4-BE49-F238E27FC236}">
                <a16:creationId xmlns:a16="http://schemas.microsoft.com/office/drawing/2014/main" id="{F0C214E3-B3C6-DB94-409E-425B1CEC7F29}"/>
              </a:ext>
            </a:extLst>
          </p:cNvPr>
          <p:cNvSpPr/>
          <p:nvPr/>
        </p:nvSpPr>
        <p:spPr>
          <a:xfrm>
            <a:off x="12478214" y="7231978"/>
            <a:ext cx="2062976"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7E1E6E74-836F-90BB-F0BF-4CD0CA1B807F}"/>
              </a:ext>
            </a:extLst>
          </p:cNvPr>
          <p:cNvSpPr txBox="1"/>
          <p:nvPr/>
        </p:nvSpPr>
        <p:spPr>
          <a:xfrm>
            <a:off x="7901679" y="1892091"/>
            <a:ext cx="6330219" cy="4862870"/>
          </a:xfrm>
          <a:prstGeom prst="rect">
            <a:avLst/>
          </a:prstGeom>
          <a:noFill/>
        </p:spPr>
        <p:txBody>
          <a:bodyPr wrap="square" rtlCol="0">
            <a:spAutoFit/>
          </a:bodyPr>
          <a:lstStyle/>
          <a:p>
            <a:r>
              <a:rPr lang="en-IN" sz="2200" b="1" dirty="0">
                <a:latin typeface="Consolas" panose="020B0609020204030204" pitchFamily="49" charset="0"/>
              </a:rPr>
              <a:t>Libraries Used :-</a:t>
            </a:r>
          </a:p>
          <a:p>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numpy</a:t>
            </a:r>
            <a:r>
              <a:rPr lang="en-IN" b="1" dirty="0">
                <a:solidFill>
                  <a:schemeClr val="accent1">
                    <a:lumMod val="50000"/>
                  </a:schemeClr>
                </a:solidFill>
                <a:latin typeface="Consolas" panose="020B0609020204030204" pitchFamily="49" charset="0"/>
              </a:rPr>
              <a:t> : For Numerical Use</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a:solidFill>
                  <a:schemeClr val="accent1">
                    <a:lumMod val="50000"/>
                  </a:schemeClr>
                </a:solidFill>
                <a:latin typeface="Consolas" panose="020B0609020204030204" pitchFamily="49" charset="0"/>
              </a:rPr>
              <a:t>p</a:t>
            </a:r>
            <a:r>
              <a:rPr lang="en-IN" b="1">
                <a:solidFill>
                  <a:schemeClr val="accent1">
                    <a:lumMod val="50000"/>
                  </a:schemeClr>
                </a:solidFill>
                <a:latin typeface="Consolas" panose="020B0609020204030204" pitchFamily="49" charset="0"/>
              </a:rPr>
              <a:t>andas </a:t>
            </a:r>
            <a:r>
              <a:rPr lang="en-IN" b="1" dirty="0">
                <a:solidFill>
                  <a:schemeClr val="accent1">
                    <a:lumMod val="50000"/>
                  </a:schemeClr>
                </a:solidFill>
                <a:latin typeface="Consolas" panose="020B0609020204030204" pitchFamily="49" charset="0"/>
              </a:rPr>
              <a:t>: For </a:t>
            </a:r>
            <a:r>
              <a:rPr lang="en-IN" b="1" dirty="0" err="1">
                <a:solidFill>
                  <a:schemeClr val="accent1">
                    <a:lumMod val="50000"/>
                  </a:schemeClr>
                </a:solidFill>
                <a:latin typeface="Consolas" panose="020B0609020204030204" pitchFamily="49" charset="0"/>
              </a:rPr>
              <a:t>Dataframe</a:t>
            </a:r>
            <a:r>
              <a:rPr lang="en-IN" b="1" dirty="0">
                <a:solidFill>
                  <a:schemeClr val="accent1">
                    <a:lumMod val="50000"/>
                  </a:schemeClr>
                </a:solidFill>
                <a:latin typeface="Consolas" panose="020B0609020204030204" pitchFamily="49" charset="0"/>
              </a:rPr>
              <a:t> Manipulation </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a:solidFill>
                  <a:schemeClr val="accent1">
                    <a:lumMod val="50000"/>
                  </a:schemeClr>
                </a:solidFill>
                <a:latin typeface="Consolas" panose="020B0609020204030204" pitchFamily="49" charset="0"/>
              </a:rPr>
              <a:t>seaborn and matplotlib : For Visualization</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sklearn</a:t>
            </a:r>
            <a:r>
              <a:rPr lang="en-IN" b="1" dirty="0">
                <a:solidFill>
                  <a:schemeClr val="accent1">
                    <a:lumMod val="50000"/>
                  </a:schemeClr>
                </a:solidFill>
                <a:latin typeface="Consolas" panose="020B0609020204030204" pitchFamily="49" charset="0"/>
              </a:rPr>
              <a:t> : For Machine Learning </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imblearn</a:t>
            </a:r>
            <a:r>
              <a:rPr lang="en-IN" b="1" dirty="0">
                <a:solidFill>
                  <a:schemeClr val="accent1">
                    <a:lumMod val="50000"/>
                  </a:schemeClr>
                </a:solidFill>
                <a:latin typeface="Consolas" panose="020B0609020204030204" pitchFamily="49" charset="0"/>
              </a:rPr>
              <a:t> : For oversample imbalanced dataset</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joblib</a:t>
            </a:r>
            <a:r>
              <a:rPr lang="en-IN" b="1" dirty="0">
                <a:solidFill>
                  <a:schemeClr val="accent1">
                    <a:lumMod val="50000"/>
                  </a:schemeClr>
                </a:solidFill>
                <a:latin typeface="Consolas" panose="020B0609020204030204" pitchFamily="49" charset="0"/>
              </a:rPr>
              <a:t> : For model saving and loading</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streamlit</a:t>
            </a:r>
            <a:r>
              <a:rPr lang="en-IN" b="1" dirty="0">
                <a:solidFill>
                  <a:schemeClr val="accent1">
                    <a:lumMod val="50000"/>
                  </a:schemeClr>
                </a:solidFill>
                <a:latin typeface="Consolas" panose="020B0609020204030204" pitchFamily="49" charset="0"/>
              </a:rPr>
              <a:t> : For UI creation</a:t>
            </a:r>
          </a:p>
          <a:p>
            <a:pPr marL="285750" indent="-285750">
              <a:buFont typeface="Wingdings" panose="05000000000000000000" pitchFamily="2" charset="2"/>
              <a:buChar char="ü"/>
            </a:pPr>
            <a:endParaRPr lang="en-IN" b="1" dirty="0">
              <a:solidFill>
                <a:schemeClr val="accent1">
                  <a:lumMod val="50000"/>
                </a:schemeClr>
              </a:solidFill>
              <a:latin typeface="Consolas" panose="020B0609020204030204" pitchFamily="49" charset="0"/>
            </a:endParaRPr>
          </a:p>
          <a:p>
            <a:pPr marL="285750" indent="-285750">
              <a:buFont typeface="Wingdings" panose="05000000000000000000" pitchFamily="2" charset="2"/>
              <a:buChar char="ü"/>
            </a:pPr>
            <a:r>
              <a:rPr lang="en-IN" b="1" dirty="0" err="1">
                <a:solidFill>
                  <a:schemeClr val="accent1">
                    <a:lumMod val="50000"/>
                  </a:schemeClr>
                </a:solidFill>
                <a:latin typeface="Consolas" panose="020B0609020204030204" pitchFamily="49" charset="0"/>
              </a:rPr>
              <a:t>mlflow</a:t>
            </a:r>
            <a:r>
              <a:rPr lang="en-IN" b="1" dirty="0">
                <a:solidFill>
                  <a:schemeClr val="accent1">
                    <a:lumMod val="50000"/>
                  </a:schemeClr>
                </a:solidFill>
                <a:latin typeface="Consolas" panose="020B0609020204030204" pitchFamily="49" charset="0"/>
              </a:rPr>
              <a:t> : For model logging and evaluation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9383" y="613529"/>
            <a:ext cx="6266498" cy="695920"/>
          </a:xfrm>
          <a:prstGeom prst="rect">
            <a:avLst/>
          </a:prstGeom>
          <a:noFill/>
          <a:ln/>
        </p:spPr>
        <p:txBody>
          <a:bodyPr wrap="none" lIns="0" tIns="0" rIns="0" bIns="0" rtlCol="0" anchor="t"/>
          <a:lstStyle/>
          <a:p>
            <a:pPr marL="0" indent="0" algn="l">
              <a:lnSpc>
                <a:spcPts val="5450"/>
              </a:lnSpc>
              <a:buNone/>
            </a:pPr>
            <a:r>
              <a:rPr lang="en-US" sz="4350" dirty="0">
                <a:solidFill>
                  <a:srgbClr val="091C53"/>
                </a:solidFill>
                <a:latin typeface="Instrument Sans Semi Bold" pitchFamily="34" charset="0"/>
                <a:ea typeface="Instrument Sans Semi Bold" pitchFamily="34" charset="-122"/>
                <a:cs typeface="Instrument Sans Semi Bold" pitchFamily="34" charset="-120"/>
              </a:rPr>
              <a:t>Models Explored &amp; Why</a:t>
            </a:r>
            <a:endParaRPr lang="en-US" sz="4350" dirty="0"/>
          </a:p>
        </p:txBody>
      </p:sp>
      <p:sp>
        <p:nvSpPr>
          <p:cNvPr id="3" name="Text 1"/>
          <p:cNvSpPr/>
          <p:nvPr/>
        </p:nvSpPr>
        <p:spPr>
          <a:xfrm>
            <a:off x="779383" y="1754743"/>
            <a:ext cx="13071634" cy="356235"/>
          </a:xfrm>
          <a:prstGeom prst="rect">
            <a:avLst/>
          </a:prstGeom>
          <a:noFill/>
          <a:ln/>
        </p:spPr>
        <p:txBody>
          <a:bodyPr wrap="non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Three classification algorithms were evaluated to identify the optimal approach for diabetes prediction:</a:t>
            </a:r>
            <a:endParaRPr lang="en-US" sz="1750" dirty="0"/>
          </a:p>
        </p:txBody>
      </p:sp>
      <p:sp>
        <p:nvSpPr>
          <p:cNvPr id="4" name="Shape 2"/>
          <p:cNvSpPr/>
          <p:nvPr/>
        </p:nvSpPr>
        <p:spPr>
          <a:xfrm>
            <a:off x="779383" y="2695456"/>
            <a:ext cx="4208740" cy="2360057"/>
          </a:xfrm>
          <a:prstGeom prst="roundRect">
            <a:avLst>
              <a:gd name="adj" fmla="val 6199"/>
            </a:avLst>
          </a:prstGeom>
          <a:solidFill>
            <a:srgbClr val="FFFFFF"/>
          </a:solidFill>
          <a:ln/>
        </p:spPr>
      </p:sp>
      <p:sp>
        <p:nvSpPr>
          <p:cNvPr id="5" name="Shape 3"/>
          <p:cNvSpPr/>
          <p:nvPr/>
        </p:nvSpPr>
        <p:spPr>
          <a:xfrm>
            <a:off x="779383" y="2664976"/>
            <a:ext cx="4208740" cy="121920"/>
          </a:xfrm>
          <a:prstGeom prst="roundRect">
            <a:avLst>
              <a:gd name="adj" fmla="val 164398"/>
            </a:avLst>
          </a:prstGeom>
          <a:solidFill>
            <a:srgbClr val="84C1FA"/>
          </a:solidFill>
          <a:ln/>
        </p:spPr>
      </p:sp>
      <p:sp>
        <p:nvSpPr>
          <p:cNvPr id="6" name="Shape 4"/>
          <p:cNvSpPr/>
          <p:nvPr/>
        </p:nvSpPr>
        <p:spPr>
          <a:xfrm>
            <a:off x="2549664" y="2361486"/>
            <a:ext cx="668060" cy="668060"/>
          </a:xfrm>
          <a:prstGeom prst="roundRect">
            <a:avLst>
              <a:gd name="adj" fmla="val 136874"/>
            </a:avLst>
          </a:prstGeom>
          <a:solidFill>
            <a:srgbClr val="84C1FA"/>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046" y="2561868"/>
            <a:ext cx="267176" cy="267176"/>
          </a:xfrm>
          <a:prstGeom prst="rect">
            <a:avLst/>
          </a:prstGeom>
        </p:spPr>
      </p:pic>
      <p:sp>
        <p:nvSpPr>
          <p:cNvPr id="8" name="Text 5"/>
          <p:cNvSpPr/>
          <p:nvPr/>
        </p:nvSpPr>
        <p:spPr>
          <a:xfrm>
            <a:off x="1032510" y="3252192"/>
            <a:ext cx="2783681" cy="347901"/>
          </a:xfrm>
          <a:prstGeom prst="rect">
            <a:avLst/>
          </a:prstGeom>
          <a:noFill/>
          <a:ln/>
        </p:spPr>
        <p:txBody>
          <a:bodyPr wrap="none" lIns="0" tIns="0" rIns="0" bIns="0" rtlCol="0" anchor="t"/>
          <a:lstStyle/>
          <a:p>
            <a:pPr>
              <a:lnSpc>
                <a:spcPts val="2700"/>
              </a:lnSpc>
            </a:pPr>
            <a:r>
              <a:rPr lang="en-US" sz="2150" dirty="0">
                <a:solidFill>
                  <a:srgbClr val="1E3063"/>
                </a:solidFill>
                <a:latin typeface="Instrument Sans Semi Bold" pitchFamily="34" charset="0"/>
                <a:ea typeface="Instrument Sans Semi Bold" pitchFamily="34" charset="-122"/>
                <a:cs typeface="Instrument Sans Semi Bold" pitchFamily="34" charset="-120"/>
              </a:rPr>
              <a:t>Logistic Regression</a:t>
            </a:r>
            <a:endParaRPr lang="en-US" sz="2150" dirty="0"/>
          </a:p>
        </p:txBody>
      </p:sp>
      <p:sp>
        <p:nvSpPr>
          <p:cNvPr id="9" name="Text 6"/>
          <p:cNvSpPr/>
          <p:nvPr/>
        </p:nvSpPr>
        <p:spPr>
          <a:xfrm>
            <a:off x="1032510" y="3733681"/>
            <a:ext cx="3702487" cy="1068705"/>
          </a:xfrm>
          <a:prstGeom prst="rect">
            <a:avLst/>
          </a:prstGeom>
          <a:noFill/>
          <a:ln/>
        </p:spPr>
        <p:txBody>
          <a:bodyPr wrap="square" lIns="0" tIns="0" rIns="0" bIns="0" rtlCol="0" anchor="t"/>
          <a:lstStyle/>
          <a:p>
            <a:pPr>
              <a:lnSpc>
                <a:spcPts val="2800"/>
              </a:lnSpc>
            </a:pPr>
            <a:r>
              <a:rPr lang="en-US" sz="1750" dirty="0">
                <a:solidFill>
                  <a:srgbClr val="1E3063"/>
                </a:solidFill>
                <a:latin typeface="Instrument Sans Medium" pitchFamily="34" charset="0"/>
                <a:ea typeface="Instrument Sans Medium" pitchFamily="34" charset="-122"/>
                <a:cs typeface="Instrument Sans Medium" pitchFamily="34" charset="-120"/>
              </a:rPr>
              <a:t>Probabilistic approach offering interpretability with risk scores</a:t>
            </a:r>
            <a:endParaRPr lang="en-US" sz="1750" dirty="0"/>
          </a:p>
        </p:txBody>
      </p:sp>
      <p:sp>
        <p:nvSpPr>
          <p:cNvPr id="10" name="Shape 7"/>
          <p:cNvSpPr/>
          <p:nvPr/>
        </p:nvSpPr>
        <p:spPr>
          <a:xfrm>
            <a:off x="5210770" y="2695456"/>
            <a:ext cx="4208740" cy="2360057"/>
          </a:xfrm>
          <a:prstGeom prst="roundRect">
            <a:avLst>
              <a:gd name="adj" fmla="val 6199"/>
            </a:avLst>
          </a:prstGeom>
          <a:solidFill>
            <a:srgbClr val="FFFFFF"/>
          </a:solidFill>
          <a:ln/>
        </p:spPr>
      </p:sp>
      <p:sp>
        <p:nvSpPr>
          <p:cNvPr id="11" name="Shape 8"/>
          <p:cNvSpPr/>
          <p:nvPr/>
        </p:nvSpPr>
        <p:spPr>
          <a:xfrm>
            <a:off x="5210770" y="4535581"/>
            <a:ext cx="4208740" cy="121920"/>
          </a:xfrm>
          <a:prstGeom prst="roundRect">
            <a:avLst>
              <a:gd name="adj" fmla="val 164398"/>
            </a:avLst>
          </a:prstGeom>
          <a:solidFill>
            <a:srgbClr val="84C1FA"/>
          </a:solidFill>
          <a:ln/>
        </p:spPr>
      </p:sp>
      <p:sp>
        <p:nvSpPr>
          <p:cNvPr id="12" name="Shape 9"/>
          <p:cNvSpPr/>
          <p:nvPr/>
        </p:nvSpPr>
        <p:spPr>
          <a:xfrm>
            <a:off x="6950631" y="4201551"/>
            <a:ext cx="668060" cy="668060"/>
          </a:xfrm>
          <a:prstGeom prst="roundRect">
            <a:avLst>
              <a:gd name="adj" fmla="val 136874"/>
            </a:avLst>
          </a:prstGeom>
          <a:solidFill>
            <a:srgbClr val="84C1FA"/>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1073" y="4390325"/>
            <a:ext cx="267176" cy="267176"/>
          </a:xfrm>
          <a:prstGeom prst="rect">
            <a:avLst/>
          </a:prstGeom>
        </p:spPr>
      </p:pic>
      <p:sp>
        <p:nvSpPr>
          <p:cNvPr id="14" name="Text 10"/>
          <p:cNvSpPr/>
          <p:nvPr/>
        </p:nvSpPr>
        <p:spPr>
          <a:xfrm>
            <a:off x="5463897" y="5141325"/>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Random Forest</a:t>
            </a:r>
            <a:endParaRPr lang="en-US" sz="2150" dirty="0"/>
          </a:p>
        </p:txBody>
      </p:sp>
      <p:sp>
        <p:nvSpPr>
          <p:cNvPr id="15" name="Text 11"/>
          <p:cNvSpPr/>
          <p:nvPr/>
        </p:nvSpPr>
        <p:spPr>
          <a:xfrm>
            <a:off x="5472785" y="5718598"/>
            <a:ext cx="3702487" cy="1068705"/>
          </a:xfrm>
          <a:prstGeom prst="rect">
            <a:avLst/>
          </a:prstGeom>
          <a:noFill/>
          <a:ln/>
        </p:spPr>
        <p:txBody>
          <a:bodyPr wrap="squar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Ensemble method combining multiple trees for improved robustness and accuracy</a:t>
            </a:r>
            <a:endParaRPr lang="en-US" sz="1750" dirty="0"/>
          </a:p>
        </p:txBody>
      </p:sp>
      <p:sp>
        <p:nvSpPr>
          <p:cNvPr id="16" name="Shape 12"/>
          <p:cNvSpPr/>
          <p:nvPr/>
        </p:nvSpPr>
        <p:spPr>
          <a:xfrm>
            <a:off x="9642158" y="2695456"/>
            <a:ext cx="4208740" cy="2360057"/>
          </a:xfrm>
          <a:prstGeom prst="roundRect">
            <a:avLst>
              <a:gd name="adj" fmla="val 6199"/>
            </a:avLst>
          </a:prstGeom>
          <a:solidFill>
            <a:srgbClr val="FFFFFF"/>
          </a:solidFill>
          <a:ln/>
        </p:spPr>
      </p:sp>
      <p:sp>
        <p:nvSpPr>
          <p:cNvPr id="17" name="Shape 13"/>
          <p:cNvSpPr/>
          <p:nvPr/>
        </p:nvSpPr>
        <p:spPr>
          <a:xfrm>
            <a:off x="9642158" y="2664976"/>
            <a:ext cx="4208740" cy="121920"/>
          </a:xfrm>
          <a:prstGeom prst="roundRect">
            <a:avLst>
              <a:gd name="adj" fmla="val 164398"/>
            </a:avLst>
          </a:prstGeom>
          <a:solidFill>
            <a:srgbClr val="84C1FA"/>
          </a:solidFill>
          <a:ln/>
        </p:spPr>
      </p:sp>
      <p:sp>
        <p:nvSpPr>
          <p:cNvPr id="18" name="Shape 14"/>
          <p:cNvSpPr/>
          <p:nvPr/>
        </p:nvSpPr>
        <p:spPr>
          <a:xfrm>
            <a:off x="11412438" y="2361486"/>
            <a:ext cx="668060" cy="668060"/>
          </a:xfrm>
          <a:prstGeom prst="roundRect">
            <a:avLst>
              <a:gd name="adj" fmla="val 136874"/>
            </a:avLst>
          </a:prstGeom>
          <a:solidFill>
            <a:srgbClr val="84C1FA"/>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2820" y="2561868"/>
            <a:ext cx="267176" cy="267176"/>
          </a:xfrm>
          <a:prstGeom prst="rect">
            <a:avLst/>
          </a:prstGeom>
        </p:spPr>
      </p:pic>
      <p:sp>
        <p:nvSpPr>
          <p:cNvPr id="20" name="Text 15"/>
          <p:cNvSpPr/>
          <p:nvPr/>
        </p:nvSpPr>
        <p:spPr>
          <a:xfrm>
            <a:off x="9895284" y="3252192"/>
            <a:ext cx="3198019" cy="347901"/>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Support Vector Machine</a:t>
            </a:r>
            <a:endParaRPr lang="en-US" sz="2150" dirty="0"/>
          </a:p>
        </p:txBody>
      </p:sp>
      <p:sp>
        <p:nvSpPr>
          <p:cNvPr id="21" name="Text 16"/>
          <p:cNvSpPr/>
          <p:nvPr/>
        </p:nvSpPr>
        <p:spPr>
          <a:xfrm>
            <a:off x="9895284" y="3733681"/>
            <a:ext cx="3702487" cy="1068705"/>
          </a:xfrm>
          <a:prstGeom prst="rect">
            <a:avLst/>
          </a:prstGeom>
          <a:noFill/>
          <a:ln/>
        </p:spPr>
        <p:txBody>
          <a:bodyPr wrap="squar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Highly effective in high-dimensional feature spaces with complex boundaries</a:t>
            </a:r>
            <a:endParaRPr lang="en-US" sz="1750" dirty="0"/>
          </a:p>
        </p:txBody>
      </p:sp>
      <p:sp>
        <p:nvSpPr>
          <p:cNvPr id="24" name="Shape 19"/>
          <p:cNvSpPr/>
          <p:nvPr/>
        </p:nvSpPr>
        <p:spPr>
          <a:xfrm>
            <a:off x="2549664" y="2346186"/>
            <a:ext cx="668060" cy="668060"/>
          </a:xfrm>
          <a:prstGeom prst="roundRect">
            <a:avLst>
              <a:gd name="adj" fmla="val 136874"/>
            </a:avLst>
          </a:prstGeom>
          <a:solidFill>
            <a:srgbClr val="84C1FA"/>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0046" y="2556272"/>
            <a:ext cx="267176" cy="267176"/>
          </a:xfrm>
          <a:prstGeom prst="rect">
            <a:avLst/>
          </a:prstGeom>
        </p:spPr>
      </p:pic>
      <p:sp>
        <p:nvSpPr>
          <p:cNvPr id="27" name="Text 21"/>
          <p:cNvSpPr/>
          <p:nvPr/>
        </p:nvSpPr>
        <p:spPr>
          <a:xfrm>
            <a:off x="1032510" y="6650355"/>
            <a:ext cx="5918121" cy="712470"/>
          </a:xfrm>
          <a:prstGeom prst="rect">
            <a:avLst/>
          </a:prstGeom>
          <a:noFill/>
          <a:ln/>
        </p:spPr>
        <p:txBody>
          <a:bodyPr wrap="square" lIns="0" tIns="0" rIns="0" bIns="0" rtlCol="0" anchor="t"/>
          <a:lstStyle/>
          <a:p>
            <a:pPr marL="0" indent="0" algn="l">
              <a:lnSpc>
                <a:spcPts val="2800"/>
              </a:lnSpc>
              <a:buNone/>
            </a:pPr>
            <a:endParaRPr lang="en-US" sz="1750" dirty="0"/>
          </a:p>
        </p:txBody>
      </p:sp>
      <p:sp>
        <p:nvSpPr>
          <p:cNvPr id="34" name="Rectangle 33">
            <a:extLst>
              <a:ext uri="{FF2B5EF4-FFF2-40B4-BE49-F238E27FC236}">
                <a16:creationId xmlns:a16="http://schemas.microsoft.com/office/drawing/2014/main" id="{569E291C-532D-6FE5-22EC-1ABE7BBF9875}"/>
              </a:ext>
            </a:extLst>
          </p:cNvPr>
          <p:cNvSpPr/>
          <p:nvPr/>
        </p:nvSpPr>
        <p:spPr>
          <a:xfrm>
            <a:off x="12478214" y="7231978"/>
            <a:ext cx="2062976"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33968" y="431602"/>
            <a:ext cx="5100280" cy="488990"/>
          </a:xfrm>
          <a:prstGeom prst="rect">
            <a:avLst/>
          </a:prstGeom>
          <a:noFill/>
          <a:ln/>
        </p:spPr>
        <p:txBody>
          <a:bodyPr wrap="none" lIns="0" tIns="0" rIns="0" bIns="0" rtlCol="0" anchor="t"/>
          <a:lstStyle/>
          <a:p>
            <a:pPr marL="0" indent="0" algn="l">
              <a:lnSpc>
                <a:spcPts val="3850"/>
              </a:lnSpc>
              <a:buNone/>
            </a:pPr>
            <a:r>
              <a:rPr lang="en-US" sz="3050" dirty="0">
                <a:solidFill>
                  <a:srgbClr val="091C53"/>
                </a:solidFill>
                <a:latin typeface="Consolas" panose="020B0609020204030204" pitchFamily="49" charset="0"/>
                <a:ea typeface="Instrument Sans Semi Bold" pitchFamily="34" charset="-122"/>
                <a:cs typeface="Instrument Sans Semi Bold" pitchFamily="34" charset="-120"/>
              </a:rPr>
              <a:t>Model Training &amp; Evaluation</a:t>
            </a:r>
            <a:endParaRPr lang="en-US" sz="3050" dirty="0">
              <a:latin typeface="Consolas" panose="020B0609020204030204" pitchFamily="49" charset="0"/>
            </a:endParaRPr>
          </a:p>
        </p:txBody>
      </p:sp>
      <p:sp>
        <p:nvSpPr>
          <p:cNvPr id="4" name="Text 1"/>
          <p:cNvSpPr/>
          <p:nvPr/>
        </p:nvSpPr>
        <p:spPr>
          <a:xfrm>
            <a:off x="6033968" y="1311712"/>
            <a:ext cx="1955959" cy="244435"/>
          </a:xfrm>
          <a:prstGeom prst="rect">
            <a:avLst/>
          </a:prstGeom>
          <a:noFill/>
          <a:ln/>
        </p:spPr>
        <p:txBody>
          <a:bodyPr wrap="none" lIns="0" tIns="0" rIns="0" bIns="0" rtlCol="0" anchor="t"/>
          <a:lstStyle/>
          <a:p>
            <a:pPr marL="0" indent="0" algn="l">
              <a:lnSpc>
                <a:spcPts val="1900"/>
              </a:lnSpc>
              <a:buNone/>
            </a:pPr>
            <a:r>
              <a:rPr lang="en-US" sz="2000" b="1" dirty="0">
                <a:solidFill>
                  <a:srgbClr val="091C53"/>
                </a:solidFill>
                <a:latin typeface="Consolas" panose="020B0609020204030204" pitchFamily="49" charset="0"/>
                <a:ea typeface="Instrument Sans Semi Bold" pitchFamily="34" charset="-122"/>
                <a:cs typeface="Instrument Sans Semi Bold" pitchFamily="34" charset="-120"/>
              </a:rPr>
              <a:t>Training Approach</a:t>
            </a:r>
            <a:endParaRPr lang="en-US" sz="2000" b="1" dirty="0">
              <a:latin typeface="Consolas" panose="020B0609020204030204" pitchFamily="49" charset="0"/>
            </a:endParaRPr>
          </a:p>
        </p:txBody>
      </p:sp>
      <p:sp>
        <p:nvSpPr>
          <p:cNvPr id="5" name="Text 2"/>
          <p:cNvSpPr/>
          <p:nvPr/>
        </p:nvSpPr>
        <p:spPr>
          <a:xfrm>
            <a:off x="6033968" y="1712595"/>
            <a:ext cx="2568893" cy="250269"/>
          </a:xfrm>
          <a:prstGeom prst="rect">
            <a:avLst/>
          </a:prstGeom>
          <a:noFill/>
          <a:ln/>
        </p:spPr>
        <p:txBody>
          <a:bodyPr wrap="none" lIns="0" tIns="0" rIns="0" bIns="0" rtlCol="0" anchor="t"/>
          <a:lstStyle/>
          <a:p>
            <a:pPr marL="0" indent="0" algn="l">
              <a:lnSpc>
                <a:spcPts val="1950"/>
              </a:lnSpc>
              <a:buNone/>
            </a:pPr>
            <a:r>
              <a:rPr lang="en-US" b="1" dirty="0">
                <a:solidFill>
                  <a:srgbClr val="1E3063"/>
                </a:solidFill>
                <a:latin typeface="Consolas" panose="020B0609020204030204" pitchFamily="49" charset="0"/>
                <a:ea typeface="Instrument Sans Medium" pitchFamily="34" charset="-122"/>
                <a:cs typeface="Instrument Sans Medium" pitchFamily="34" charset="-120"/>
              </a:rPr>
              <a:t>Data Split:</a:t>
            </a:r>
            <a:endParaRPr lang="en-US" dirty="0">
              <a:latin typeface="Consolas" panose="020B0609020204030204" pitchFamily="49" charset="0"/>
            </a:endParaRPr>
          </a:p>
        </p:txBody>
      </p:sp>
      <p:sp>
        <p:nvSpPr>
          <p:cNvPr id="6" name="Text 3"/>
          <p:cNvSpPr/>
          <p:nvPr/>
        </p:nvSpPr>
        <p:spPr>
          <a:xfrm>
            <a:off x="6033968" y="2103596"/>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80% Training set</a:t>
            </a:r>
            <a:endParaRPr lang="en-US" sz="1600" dirty="0">
              <a:latin typeface="Consolas" panose="020B0609020204030204" pitchFamily="49" charset="0"/>
            </a:endParaRPr>
          </a:p>
        </p:txBody>
      </p:sp>
      <p:sp>
        <p:nvSpPr>
          <p:cNvPr id="7" name="Text 4"/>
          <p:cNvSpPr/>
          <p:nvPr/>
        </p:nvSpPr>
        <p:spPr>
          <a:xfrm>
            <a:off x="6033968" y="2408515"/>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20% Testing set</a:t>
            </a:r>
            <a:endParaRPr lang="en-US" sz="1600" dirty="0">
              <a:latin typeface="Consolas" panose="020B0609020204030204" pitchFamily="49" charset="0"/>
            </a:endParaRPr>
          </a:p>
        </p:txBody>
      </p:sp>
      <p:sp>
        <p:nvSpPr>
          <p:cNvPr id="8" name="Text 5"/>
          <p:cNvSpPr/>
          <p:nvPr/>
        </p:nvSpPr>
        <p:spPr>
          <a:xfrm>
            <a:off x="6033968" y="2713434"/>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5-fold cross-validation</a:t>
            </a:r>
            <a:endParaRPr lang="en-US" sz="1600" dirty="0">
              <a:latin typeface="Consolas" panose="020B0609020204030204" pitchFamily="49" charset="0"/>
            </a:endParaRPr>
          </a:p>
        </p:txBody>
      </p:sp>
      <p:sp>
        <p:nvSpPr>
          <p:cNvPr id="9" name="Text 6"/>
          <p:cNvSpPr/>
          <p:nvPr/>
        </p:nvSpPr>
        <p:spPr>
          <a:xfrm>
            <a:off x="6033968" y="3104436"/>
            <a:ext cx="2568893" cy="250269"/>
          </a:xfrm>
          <a:prstGeom prst="rect">
            <a:avLst/>
          </a:prstGeom>
          <a:noFill/>
          <a:ln/>
        </p:spPr>
        <p:txBody>
          <a:bodyPr wrap="none" lIns="0" tIns="0" rIns="0" bIns="0" rtlCol="0" anchor="t"/>
          <a:lstStyle/>
          <a:p>
            <a:pPr marL="0" indent="0" algn="l">
              <a:lnSpc>
                <a:spcPts val="1950"/>
              </a:lnSpc>
              <a:buNone/>
            </a:pPr>
            <a:r>
              <a:rPr lang="en-US" b="1" dirty="0">
                <a:solidFill>
                  <a:srgbClr val="1E3063"/>
                </a:solidFill>
                <a:latin typeface="Consolas" panose="020B0609020204030204" pitchFamily="49" charset="0"/>
                <a:ea typeface="Instrument Sans Medium" pitchFamily="34" charset="-122"/>
                <a:cs typeface="Instrument Sans Medium" pitchFamily="34" charset="-120"/>
              </a:rPr>
              <a:t>Evaluation Metrics:</a:t>
            </a:r>
            <a:endParaRPr lang="en-US" dirty="0">
              <a:latin typeface="Consolas" panose="020B0609020204030204" pitchFamily="49" charset="0"/>
            </a:endParaRPr>
          </a:p>
        </p:txBody>
      </p:sp>
      <p:sp>
        <p:nvSpPr>
          <p:cNvPr id="10" name="Text 7"/>
          <p:cNvSpPr/>
          <p:nvPr/>
        </p:nvSpPr>
        <p:spPr>
          <a:xfrm>
            <a:off x="6033968" y="3495437"/>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Accuracy</a:t>
            </a:r>
            <a:endParaRPr lang="en-US" sz="1600" dirty="0">
              <a:latin typeface="Consolas" panose="020B0609020204030204" pitchFamily="49" charset="0"/>
            </a:endParaRPr>
          </a:p>
        </p:txBody>
      </p:sp>
      <p:sp>
        <p:nvSpPr>
          <p:cNvPr id="11" name="Text 8"/>
          <p:cNvSpPr/>
          <p:nvPr/>
        </p:nvSpPr>
        <p:spPr>
          <a:xfrm>
            <a:off x="6033968" y="3800356"/>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Precision</a:t>
            </a:r>
            <a:endParaRPr lang="en-US" sz="1600" dirty="0">
              <a:latin typeface="Consolas" panose="020B0609020204030204" pitchFamily="49" charset="0"/>
            </a:endParaRPr>
          </a:p>
        </p:txBody>
      </p:sp>
      <p:sp>
        <p:nvSpPr>
          <p:cNvPr id="12" name="Text 9"/>
          <p:cNvSpPr/>
          <p:nvPr/>
        </p:nvSpPr>
        <p:spPr>
          <a:xfrm>
            <a:off x="6033968" y="4105275"/>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F1-Score</a:t>
            </a:r>
            <a:endParaRPr lang="en-US" sz="1600" dirty="0">
              <a:latin typeface="Consolas" panose="020B0609020204030204" pitchFamily="49" charset="0"/>
            </a:endParaRPr>
          </a:p>
        </p:txBody>
      </p:sp>
      <p:sp>
        <p:nvSpPr>
          <p:cNvPr id="13" name="Text 10"/>
          <p:cNvSpPr/>
          <p:nvPr/>
        </p:nvSpPr>
        <p:spPr>
          <a:xfrm>
            <a:off x="6033968" y="4410194"/>
            <a:ext cx="2568893" cy="250269"/>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1E3063"/>
                </a:solidFill>
                <a:latin typeface="Consolas" panose="020B0609020204030204" pitchFamily="49" charset="0"/>
                <a:ea typeface="Instrument Sans Medium" pitchFamily="34" charset="-122"/>
                <a:cs typeface="Instrument Sans Medium" pitchFamily="34" charset="-120"/>
              </a:rPr>
              <a:t>Recall</a:t>
            </a:r>
            <a:endParaRPr lang="en-US" sz="1600" dirty="0">
              <a:latin typeface="Consolas" panose="020B0609020204030204" pitchFamily="49" charset="0"/>
            </a:endParaRPr>
          </a:p>
        </p:txBody>
      </p:sp>
      <p:sp>
        <p:nvSpPr>
          <p:cNvPr id="14" name="Text 11"/>
          <p:cNvSpPr/>
          <p:nvPr/>
        </p:nvSpPr>
        <p:spPr>
          <a:xfrm>
            <a:off x="8992195" y="1409462"/>
            <a:ext cx="5098137" cy="516374"/>
          </a:xfrm>
          <a:prstGeom prst="rect">
            <a:avLst/>
          </a:prstGeom>
          <a:noFill/>
          <a:ln/>
        </p:spPr>
        <p:txBody>
          <a:bodyPr wrap="none" lIns="0" tIns="0" rIns="0" bIns="0" rtlCol="0" anchor="t"/>
          <a:lstStyle/>
          <a:p>
            <a:pPr marL="0" indent="0" algn="ctr">
              <a:lnSpc>
                <a:spcPts val="4050"/>
              </a:lnSpc>
              <a:buNone/>
            </a:pPr>
            <a:r>
              <a:rPr lang="en-US" sz="4050" dirty="0">
                <a:solidFill>
                  <a:srgbClr val="1E3063"/>
                </a:solidFill>
                <a:latin typeface="Consolas" panose="020B0609020204030204" pitchFamily="49" charset="0"/>
                <a:ea typeface="Instrument Sans Semi Bold" pitchFamily="34" charset="-122"/>
                <a:cs typeface="Instrument Sans Semi Bold" pitchFamily="34" charset="-120"/>
              </a:rPr>
              <a:t>74.83%</a:t>
            </a:r>
            <a:endParaRPr lang="en-US" sz="4050" dirty="0">
              <a:latin typeface="Consolas" panose="020B0609020204030204" pitchFamily="49" charset="0"/>
            </a:endParaRPr>
          </a:p>
        </p:txBody>
      </p:sp>
      <p:sp>
        <p:nvSpPr>
          <p:cNvPr id="15" name="Text 12"/>
          <p:cNvSpPr/>
          <p:nvPr/>
        </p:nvSpPr>
        <p:spPr>
          <a:xfrm>
            <a:off x="10563225" y="2121337"/>
            <a:ext cx="1955959" cy="244435"/>
          </a:xfrm>
          <a:prstGeom prst="rect">
            <a:avLst/>
          </a:prstGeom>
          <a:noFill/>
          <a:ln/>
        </p:spPr>
        <p:txBody>
          <a:bodyPr wrap="none" lIns="0" tIns="0" rIns="0" bIns="0" rtlCol="0" anchor="t"/>
          <a:lstStyle/>
          <a:p>
            <a:pPr marL="0" indent="0" algn="ctr">
              <a:lnSpc>
                <a:spcPts val="1900"/>
              </a:lnSpc>
              <a:buNone/>
            </a:pPr>
            <a:r>
              <a:rPr lang="en-US" sz="1600" b="1" dirty="0">
                <a:solidFill>
                  <a:srgbClr val="1E3063"/>
                </a:solidFill>
                <a:latin typeface="Consolas" panose="020B0609020204030204" pitchFamily="49" charset="0"/>
                <a:ea typeface="Instrument Sans Semi Bold" pitchFamily="34" charset="-122"/>
                <a:cs typeface="Instrument Sans Semi Bold" pitchFamily="34" charset="-120"/>
              </a:rPr>
              <a:t>Random Forest Accuracy</a:t>
            </a:r>
            <a:endParaRPr lang="en-US" sz="1600" b="1" dirty="0">
              <a:latin typeface="Consolas" panose="020B0609020204030204" pitchFamily="49" charset="0"/>
            </a:endParaRPr>
          </a:p>
        </p:txBody>
      </p:sp>
      <p:sp>
        <p:nvSpPr>
          <p:cNvPr id="16" name="Text 13"/>
          <p:cNvSpPr/>
          <p:nvPr/>
        </p:nvSpPr>
        <p:spPr>
          <a:xfrm>
            <a:off x="8992195" y="2522220"/>
            <a:ext cx="5098137" cy="250269"/>
          </a:xfrm>
          <a:prstGeom prst="rect">
            <a:avLst/>
          </a:prstGeom>
          <a:noFill/>
          <a:ln/>
        </p:spPr>
        <p:txBody>
          <a:bodyPr wrap="none" lIns="0" tIns="0" rIns="0" bIns="0" rtlCol="0" anchor="t"/>
          <a:lstStyle/>
          <a:p>
            <a:pPr marL="0" indent="0" algn="ctr">
              <a:lnSpc>
                <a:spcPts val="1950"/>
              </a:lnSpc>
              <a:buNone/>
            </a:pPr>
            <a:r>
              <a:rPr lang="en-US" sz="1200" b="1" dirty="0">
                <a:solidFill>
                  <a:srgbClr val="1E3063"/>
                </a:solidFill>
                <a:latin typeface="Consolas" panose="020B0609020204030204" pitchFamily="49" charset="0"/>
                <a:ea typeface="Instrument Sans Medium" pitchFamily="34" charset="-122"/>
                <a:cs typeface="Instrument Sans Medium" pitchFamily="34" charset="-120"/>
              </a:rPr>
              <a:t>Best performing model across all evaluation metrics</a:t>
            </a:r>
            <a:endParaRPr lang="en-US" sz="1200" b="1" dirty="0">
              <a:latin typeface="Consolas" panose="020B0609020204030204" pitchFamily="49" charset="0"/>
            </a:endParaRPr>
          </a:p>
        </p:txBody>
      </p:sp>
      <p:sp>
        <p:nvSpPr>
          <p:cNvPr id="17" name="Text 14"/>
          <p:cNvSpPr/>
          <p:nvPr/>
        </p:nvSpPr>
        <p:spPr>
          <a:xfrm>
            <a:off x="8992195" y="3163610"/>
            <a:ext cx="5098137" cy="516374"/>
          </a:xfrm>
          <a:prstGeom prst="rect">
            <a:avLst/>
          </a:prstGeom>
          <a:noFill/>
          <a:ln/>
        </p:spPr>
        <p:txBody>
          <a:bodyPr wrap="none" lIns="0" tIns="0" rIns="0" bIns="0" rtlCol="0" anchor="t"/>
          <a:lstStyle/>
          <a:p>
            <a:pPr marL="0" indent="0" algn="ctr">
              <a:lnSpc>
                <a:spcPts val="4050"/>
              </a:lnSpc>
              <a:buNone/>
            </a:pPr>
            <a:r>
              <a:rPr lang="en-US" sz="4050" dirty="0">
                <a:solidFill>
                  <a:srgbClr val="1E3063"/>
                </a:solidFill>
                <a:latin typeface="Consolas" panose="020B0609020204030204" pitchFamily="49" charset="0"/>
                <a:ea typeface="Instrument Sans Semi Bold" pitchFamily="34" charset="-122"/>
                <a:cs typeface="Instrument Sans Semi Bold" pitchFamily="34" charset="-120"/>
              </a:rPr>
              <a:t>0.6481</a:t>
            </a:r>
            <a:endParaRPr lang="en-US" sz="4050" dirty="0">
              <a:latin typeface="Consolas" panose="020B0609020204030204" pitchFamily="49" charset="0"/>
            </a:endParaRPr>
          </a:p>
        </p:txBody>
      </p:sp>
      <p:sp>
        <p:nvSpPr>
          <p:cNvPr id="18" name="Text 15"/>
          <p:cNvSpPr/>
          <p:nvPr/>
        </p:nvSpPr>
        <p:spPr>
          <a:xfrm>
            <a:off x="10563225" y="3875484"/>
            <a:ext cx="1955959" cy="244435"/>
          </a:xfrm>
          <a:prstGeom prst="rect">
            <a:avLst/>
          </a:prstGeom>
          <a:noFill/>
          <a:ln/>
        </p:spPr>
        <p:txBody>
          <a:bodyPr wrap="none" lIns="0" tIns="0" rIns="0" bIns="0" rtlCol="0" anchor="t"/>
          <a:lstStyle/>
          <a:p>
            <a:pPr marL="0" indent="0" algn="ctr">
              <a:lnSpc>
                <a:spcPts val="1900"/>
              </a:lnSpc>
              <a:buNone/>
            </a:pPr>
            <a:r>
              <a:rPr lang="en-US" sz="1600" dirty="0">
                <a:solidFill>
                  <a:srgbClr val="1E3063"/>
                </a:solidFill>
                <a:latin typeface="Consolas" panose="020B0609020204030204" pitchFamily="49" charset="0"/>
                <a:ea typeface="Instrument Sans Semi Bold" pitchFamily="34" charset="-122"/>
                <a:cs typeface="Instrument Sans Semi Bold" pitchFamily="34" charset="-120"/>
              </a:rPr>
              <a:t>F1-Score</a:t>
            </a:r>
            <a:endParaRPr lang="en-US" sz="1600" dirty="0">
              <a:latin typeface="Consolas" panose="020B0609020204030204" pitchFamily="49" charset="0"/>
            </a:endParaRPr>
          </a:p>
        </p:txBody>
      </p:sp>
      <p:sp>
        <p:nvSpPr>
          <p:cNvPr id="19" name="Text 16"/>
          <p:cNvSpPr/>
          <p:nvPr/>
        </p:nvSpPr>
        <p:spPr>
          <a:xfrm>
            <a:off x="8992195" y="4276368"/>
            <a:ext cx="5098137" cy="250269"/>
          </a:xfrm>
          <a:prstGeom prst="rect">
            <a:avLst/>
          </a:prstGeom>
          <a:noFill/>
          <a:ln/>
        </p:spPr>
        <p:txBody>
          <a:bodyPr wrap="none" lIns="0" tIns="0" rIns="0" bIns="0" rtlCol="0" anchor="t"/>
          <a:lstStyle/>
          <a:p>
            <a:pPr marL="0" indent="0" algn="ctr">
              <a:lnSpc>
                <a:spcPts val="1950"/>
              </a:lnSpc>
              <a:buNone/>
            </a:pPr>
            <a:r>
              <a:rPr lang="en-US" sz="1200" b="1" dirty="0">
                <a:solidFill>
                  <a:srgbClr val="1E3063"/>
                </a:solidFill>
                <a:latin typeface="Consolas" panose="020B0609020204030204" pitchFamily="49" charset="0"/>
                <a:ea typeface="Instrument Sans Medium" pitchFamily="34" charset="-122"/>
                <a:cs typeface="Instrument Sans Medium" pitchFamily="34" charset="-120"/>
              </a:rPr>
              <a:t>Balanced precision-recall performance</a:t>
            </a:r>
            <a:endParaRPr lang="en-US" sz="1200" b="1" dirty="0">
              <a:latin typeface="Consolas" panose="020B0609020204030204" pitchFamily="49" charset="0"/>
            </a:endParaRPr>
          </a:p>
        </p:txBody>
      </p:sp>
      <p:sp>
        <p:nvSpPr>
          <p:cNvPr id="20" name="Text 17"/>
          <p:cNvSpPr/>
          <p:nvPr/>
        </p:nvSpPr>
        <p:spPr>
          <a:xfrm>
            <a:off x="8992195" y="4917757"/>
            <a:ext cx="5098137" cy="516374"/>
          </a:xfrm>
          <a:prstGeom prst="rect">
            <a:avLst/>
          </a:prstGeom>
          <a:noFill/>
          <a:ln/>
        </p:spPr>
        <p:txBody>
          <a:bodyPr wrap="none" lIns="0" tIns="0" rIns="0" bIns="0" rtlCol="0" anchor="t"/>
          <a:lstStyle/>
          <a:p>
            <a:pPr marL="0" indent="0" algn="ctr">
              <a:lnSpc>
                <a:spcPts val="4050"/>
              </a:lnSpc>
              <a:buNone/>
            </a:pPr>
            <a:r>
              <a:rPr lang="en-US" sz="4050" dirty="0">
                <a:solidFill>
                  <a:srgbClr val="1E3063"/>
                </a:solidFill>
                <a:latin typeface="Consolas" panose="020B0609020204030204" pitchFamily="49" charset="0"/>
                <a:ea typeface="Instrument Sans Semi Bold" pitchFamily="34" charset="-122"/>
                <a:cs typeface="Instrument Sans Semi Bold" pitchFamily="34" charset="-120"/>
              </a:rPr>
              <a:t>0.6666</a:t>
            </a:r>
            <a:endParaRPr lang="en-US" sz="4050" dirty="0">
              <a:latin typeface="Consolas" panose="020B0609020204030204" pitchFamily="49" charset="0"/>
            </a:endParaRPr>
          </a:p>
        </p:txBody>
      </p:sp>
      <p:sp>
        <p:nvSpPr>
          <p:cNvPr id="21" name="Text 18"/>
          <p:cNvSpPr/>
          <p:nvPr/>
        </p:nvSpPr>
        <p:spPr>
          <a:xfrm>
            <a:off x="10563225" y="5629632"/>
            <a:ext cx="1955959" cy="244435"/>
          </a:xfrm>
          <a:prstGeom prst="rect">
            <a:avLst/>
          </a:prstGeom>
          <a:noFill/>
          <a:ln/>
        </p:spPr>
        <p:txBody>
          <a:bodyPr wrap="none" lIns="0" tIns="0" rIns="0" bIns="0" rtlCol="0" anchor="t"/>
          <a:lstStyle/>
          <a:p>
            <a:pPr marL="0" indent="0" algn="ctr">
              <a:lnSpc>
                <a:spcPts val="1900"/>
              </a:lnSpc>
              <a:buNone/>
            </a:pPr>
            <a:r>
              <a:rPr lang="en-US" sz="1600" b="1" dirty="0">
                <a:solidFill>
                  <a:srgbClr val="1E3063"/>
                </a:solidFill>
                <a:latin typeface="Consolas" panose="020B0609020204030204" pitchFamily="49" charset="0"/>
                <a:ea typeface="Instrument Sans Semi Bold" pitchFamily="34" charset="-122"/>
                <a:cs typeface="Instrument Sans Semi Bold" pitchFamily="34" charset="-120"/>
              </a:rPr>
              <a:t>Recall</a:t>
            </a:r>
            <a:endParaRPr lang="en-US" sz="1600" b="1" dirty="0">
              <a:latin typeface="Consolas" panose="020B0609020204030204" pitchFamily="49" charset="0"/>
            </a:endParaRPr>
          </a:p>
        </p:txBody>
      </p:sp>
      <p:sp>
        <p:nvSpPr>
          <p:cNvPr id="22" name="Text 19"/>
          <p:cNvSpPr/>
          <p:nvPr/>
        </p:nvSpPr>
        <p:spPr>
          <a:xfrm>
            <a:off x="8992195" y="6030516"/>
            <a:ext cx="5098137" cy="250269"/>
          </a:xfrm>
          <a:prstGeom prst="rect">
            <a:avLst/>
          </a:prstGeom>
          <a:noFill/>
          <a:ln/>
        </p:spPr>
        <p:txBody>
          <a:bodyPr wrap="none" lIns="0" tIns="0" rIns="0" bIns="0" rtlCol="0" anchor="t"/>
          <a:lstStyle/>
          <a:p>
            <a:pPr marL="0" indent="0" algn="ctr">
              <a:lnSpc>
                <a:spcPts val="1950"/>
              </a:lnSpc>
              <a:buNone/>
            </a:pPr>
            <a:r>
              <a:rPr lang="en-US" sz="1200" b="1" dirty="0">
                <a:solidFill>
                  <a:srgbClr val="1E3063"/>
                </a:solidFill>
                <a:latin typeface="Consolas" panose="020B0609020204030204" pitchFamily="49" charset="0"/>
                <a:ea typeface="Instrument Sans Medium" pitchFamily="34" charset="-122"/>
                <a:cs typeface="Instrument Sans Medium" pitchFamily="34" charset="-120"/>
              </a:rPr>
              <a:t>Strong discriminative ability between classes</a:t>
            </a:r>
            <a:endParaRPr lang="en-US" sz="1200" b="1" dirty="0">
              <a:latin typeface="Consolas" panose="020B0609020204030204" pitchFamily="49" charset="0"/>
            </a:endParaRPr>
          </a:p>
        </p:txBody>
      </p:sp>
      <p:sp>
        <p:nvSpPr>
          <p:cNvPr id="23" name="Shape 20"/>
          <p:cNvSpPr/>
          <p:nvPr/>
        </p:nvSpPr>
        <p:spPr>
          <a:xfrm>
            <a:off x="8992195" y="6483786"/>
            <a:ext cx="5098137" cy="1314212"/>
          </a:xfrm>
          <a:prstGeom prst="roundRect">
            <a:avLst>
              <a:gd name="adj" fmla="val 12086"/>
            </a:avLst>
          </a:prstGeom>
          <a:solidFill>
            <a:srgbClr val="B5DAFC"/>
          </a:solidFill>
          <a:ln/>
        </p:spPr>
      </p:sp>
      <p:pic>
        <p:nvPicPr>
          <p:cNvPr id="24" name="Image 1" descr="preencoded.png"/>
          <p:cNvPicPr>
            <a:picLocks noChangeAspect="1"/>
          </p:cNvPicPr>
          <p:nvPr/>
        </p:nvPicPr>
        <p:blipFill>
          <a:blip r:embed="rId4"/>
          <a:stretch>
            <a:fillRect/>
          </a:stretch>
        </p:blipFill>
        <p:spPr>
          <a:xfrm>
            <a:off x="9148643" y="6690598"/>
            <a:ext cx="195501" cy="156448"/>
          </a:xfrm>
          <a:prstGeom prst="rect">
            <a:avLst/>
          </a:prstGeom>
        </p:spPr>
      </p:pic>
      <p:sp>
        <p:nvSpPr>
          <p:cNvPr id="25" name="Text 21"/>
          <p:cNvSpPr/>
          <p:nvPr/>
        </p:nvSpPr>
        <p:spPr>
          <a:xfrm>
            <a:off x="9500592" y="6575940"/>
            <a:ext cx="4433292" cy="750808"/>
          </a:xfrm>
          <a:prstGeom prst="rect">
            <a:avLst/>
          </a:prstGeom>
          <a:noFill/>
          <a:ln/>
        </p:spPr>
        <p:txBody>
          <a:bodyPr wrap="square" lIns="0" tIns="0" rIns="0" bIns="0" rtlCol="0" anchor="t"/>
          <a:lstStyle/>
          <a:p>
            <a:pPr marL="0" indent="0" algn="l">
              <a:lnSpc>
                <a:spcPts val="1950"/>
              </a:lnSpc>
              <a:buNone/>
            </a:pPr>
            <a:r>
              <a:rPr lang="en-US" sz="1400" b="1" dirty="0">
                <a:solidFill>
                  <a:srgbClr val="000000"/>
                </a:solidFill>
                <a:latin typeface="Consolas" panose="020B0609020204030204" pitchFamily="49" charset="0"/>
                <a:ea typeface="Instrument Sans Medium" pitchFamily="34" charset="-122"/>
                <a:cs typeface="Instrument Sans Medium" pitchFamily="34" charset="-120"/>
              </a:rPr>
              <a:t>Critical Healthcare Focus:</a:t>
            </a:r>
            <a:r>
              <a:rPr lang="en-US" sz="1400" dirty="0">
                <a:solidFill>
                  <a:srgbClr val="000000"/>
                </a:solidFill>
                <a:latin typeface="Consolas" panose="020B0609020204030204" pitchFamily="49" charset="0"/>
                <a:ea typeface="Instrument Sans Medium" pitchFamily="34" charset="-122"/>
                <a:cs typeface="Instrument Sans Medium" pitchFamily="34" charset="-120"/>
              </a:rPr>
              <a:t> Confusion matrix analysis prioritized minimizing false negatives—missing a diabetic patient is far more costly than a false positive.</a:t>
            </a:r>
            <a:endParaRPr lang="en-US" sz="1400" dirty="0">
              <a:latin typeface="Consolas" panose="020B0609020204030204" pitchFamily="49" charset="0"/>
            </a:endParaRPr>
          </a:p>
        </p:txBody>
      </p:sp>
      <p:sp>
        <p:nvSpPr>
          <p:cNvPr id="26" name="Rectangle 25">
            <a:extLst>
              <a:ext uri="{FF2B5EF4-FFF2-40B4-BE49-F238E27FC236}">
                <a16:creationId xmlns:a16="http://schemas.microsoft.com/office/drawing/2014/main" id="{C06924B8-661F-5D37-9328-E522BE494ABB}"/>
              </a:ext>
            </a:extLst>
          </p:cNvPr>
          <p:cNvSpPr/>
          <p:nvPr/>
        </p:nvSpPr>
        <p:spPr>
          <a:xfrm>
            <a:off x="12519184" y="7797998"/>
            <a:ext cx="2022006" cy="303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9FB742-0220-FE1F-6131-FD7D518667BA}"/>
              </a:ext>
            </a:extLst>
          </p:cNvPr>
          <p:cNvPicPr>
            <a:picLocks noChangeAspect="1"/>
          </p:cNvPicPr>
          <p:nvPr/>
        </p:nvPicPr>
        <p:blipFill>
          <a:blip r:embed="rId3"/>
          <a:stretch>
            <a:fillRect/>
          </a:stretch>
        </p:blipFill>
        <p:spPr>
          <a:xfrm>
            <a:off x="-89211" y="-4475"/>
            <a:ext cx="14765999" cy="8359805"/>
          </a:xfrm>
          <a:prstGeom prst="rect">
            <a:avLst/>
          </a:prstGeom>
        </p:spPr>
      </p:pic>
      <p:sp>
        <p:nvSpPr>
          <p:cNvPr id="2" name="Text 0"/>
          <p:cNvSpPr/>
          <p:nvPr/>
        </p:nvSpPr>
        <p:spPr>
          <a:xfrm>
            <a:off x="6014381" y="-24205"/>
            <a:ext cx="10162461" cy="708779"/>
          </a:xfrm>
          <a:prstGeom prst="rect">
            <a:avLst/>
          </a:prstGeom>
          <a:noFill/>
          <a:ln/>
        </p:spPr>
        <p:txBody>
          <a:bodyPr wrap="none" lIns="0" tIns="0" rIns="0" bIns="0" rtlCol="0" anchor="t"/>
          <a:lstStyle/>
          <a:p>
            <a:pPr marL="0" indent="0" algn="l">
              <a:lnSpc>
                <a:spcPts val="5550"/>
              </a:lnSpc>
              <a:buNone/>
            </a:pPr>
            <a:r>
              <a:rPr lang="en-US" sz="3000" dirty="0">
                <a:solidFill>
                  <a:srgbClr val="091C53"/>
                </a:solidFill>
                <a:latin typeface="Instrument Sans Semi Bold" pitchFamily="34" charset="0"/>
                <a:ea typeface="Instrument Sans Semi Bold" pitchFamily="34" charset="-122"/>
                <a:cs typeface="Instrument Sans Semi Bold" pitchFamily="34" charset="-120"/>
              </a:rPr>
              <a:t>Deployment : </a:t>
            </a:r>
            <a:r>
              <a:rPr lang="en-US" sz="3000" dirty="0" err="1">
                <a:solidFill>
                  <a:srgbClr val="091C53"/>
                </a:solidFill>
                <a:latin typeface="Instrument Sans Semi Bold" pitchFamily="34" charset="0"/>
                <a:ea typeface="Instrument Sans Semi Bold" pitchFamily="34" charset="-122"/>
                <a:cs typeface="Instrument Sans Semi Bold" pitchFamily="34" charset="-120"/>
              </a:rPr>
              <a:t>Streamlit</a:t>
            </a:r>
            <a:endParaRPr lang="en-US" sz="3000" dirty="0"/>
          </a:p>
        </p:txBody>
      </p:sp>
      <p:sp>
        <p:nvSpPr>
          <p:cNvPr id="7" name="Text 5"/>
          <p:cNvSpPr/>
          <p:nvPr/>
        </p:nvSpPr>
        <p:spPr>
          <a:xfrm>
            <a:off x="9677995" y="3347918"/>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8" name="Text 6"/>
          <p:cNvSpPr/>
          <p:nvPr/>
        </p:nvSpPr>
        <p:spPr>
          <a:xfrm>
            <a:off x="9677995" y="3838337"/>
            <a:ext cx="4158615"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9" name="Text 7"/>
          <p:cNvSpPr/>
          <p:nvPr/>
        </p:nvSpPr>
        <p:spPr>
          <a:xfrm>
            <a:off x="7008776" y="604481"/>
            <a:ext cx="13042821" cy="725805"/>
          </a:xfrm>
          <a:prstGeom prst="rect">
            <a:avLst/>
          </a:prstGeom>
          <a:noFill/>
          <a:ln/>
        </p:spPr>
        <p:txBody>
          <a:bodyPr wrap="square" lIns="0" tIns="0" rIns="0" bIns="0" rtlCol="0" anchor="t"/>
          <a:lstStyle/>
          <a:p>
            <a:pPr>
              <a:lnSpc>
                <a:spcPts val="2850"/>
              </a:lnSpc>
            </a:pPr>
            <a:r>
              <a:rPr lang="en-US" sz="1750" dirty="0">
                <a:solidFill>
                  <a:srgbClr val="1E3063"/>
                </a:solidFill>
                <a:latin typeface="Instrument Sans Medium" pitchFamily="34" charset="0"/>
                <a:ea typeface="Instrument Sans Medium" pitchFamily="34" charset="-122"/>
                <a:cs typeface="Instrument Sans Medium" pitchFamily="34" charset="-120"/>
              </a:rPr>
              <a:t>Link : - </a:t>
            </a:r>
            <a:r>
              <a:rPr lang="en-US" sz="1750" dirty="0" err="1">
                <a:solidFill>
                  <a:srgbClr val="1E3063"/>
                </a:solidFill>
                <a:latin typeface="Instrument Sans Medium" pitchFamily="34" charset="0"/>
                <a:ea typeface="Instrument Sans Medium" pitchFamily="34" charset="-122"/>
                <a:cs typeface="Instrument Sans Medium" pitchFamily="34" charset="-120"/>
                <a:hlinkClick r:id="rId4"/>
              </a:rPr>
              <a:t>Diebetes</a:t>
            </a:r>
            <a:r>
              <a:rPr lang="en-US" sz="1750" dirty="0">
                <a:solidFill>
                  <a:srgbClr val="1E3063"/>
                </a:solidFill>
                <a:latin typeface="Instrument Sans Medium" pitchFamily="34" charset="0"/>
                <a:ea typeface="Instrument Sans Medium" pitchFamily="34" charset="-122"/>
                <a:cs typeface="Instrument Sans Medium" pitchFamily="34" charset="-120"/>
                <a:hlinkClick r:id="rId4"/>
              </a:rPr>
              <a:t> Predictor App</a:t>
            </a:r>
            <a:endParaRPr lang="en-US" sz="1750" dirty="0"/>
          </a:p>
        </p:txBody>
      </p:sp>
      <p:sp>
        <p:nvSpPr>
          <p:cNvPr id="10" name="Rectangle 9">
            <a:extLst>
              <a:ext uri="{FF2B5EF4-FFF2-40B4-BE49-F238E27FC236}">
                <a16:creationId xmlns:a16="http://schemas.microsoft.com/office/drawing/2014/main" id="{650B5464-5772-C035-D808-4674F4E6DE9B}"/>
              </a:ext>
            </a:extLst>
          </p:cNvPr>
          <p:cNvSpPr/>
          <p:nvPr/>
        </p:nvSpPr>
        <p:spPr>
          <a:xfrm>
            <a:off x="12519184" y="7797998"/>
            <a:ext cx="2022006" cy="303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63573"/>
            <a:ext cx="739509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Challenges &amp; Key Learnings</a:t>
            </a:r>
            <a:endParaRPr lang="en-US" sz="4450" dirty="0"/>
          </a:p>
        </p:txBody>
      </p:sp>
      <p:sp>
        <p:nvSpPr>
          <p:cNvPr id="3" name="Shape 1"/>
          <p:cNvSpPr/>
          <p:nvPr/>
        </p:nvSpPr>
        <p:spPr>
          <a:xfrm>
            <a:off x="793790" y="2125980"/>
            <a:ext cx="6407944" cy="2456617"/>
          </a:xfrm>
          <a:prstGeom prst="roundRect">
            <a:avLst>
              <a:gd name="adj" fmla="val 5956"/>
            </a:avLst>
          </a:prstGeom>
          <a:solidFill>
            <a:srgbClr val="FFFFFF"/>
          </a:solidFill>
          <a:ln w="30480">
            <a:solidFill>
              <a:srgbClr val="84C1FA"/>
            </a:solidFill>
            <a:prstDash val="solid"/>
          </a:ln>
        </p:spPr>
      </p:sp>
      <p:sp>
        <p:nvSpPr>
          <p:cNvPr id="4" name="Shape 2"/>
          <p:cNvSpPr/>
          <p:nvPr/>
        </p:nvSpPr>
        <p:spPr>
          <a:xfrm>
            <a:off x="763310" y="2125980"/>
            <a:ext cx="121920" cy="2456617"/>
          </a:xfrm>
          <a:prstGeom prst="roundRect">
            <a:avLst>
              <a:gd name="adj" fmla="val 167442"/>
            </a:avLst>
          </a:prstGeom>
          <a:solidFill>
            <a:srgbClr val="84C1FA"/>
          </a:solidFill>
          <a:ln/>
        </p:spPr>
      </p:sp>
      <p:sp>
        <p:nvSpPr>
          <p:cNvPr id="5" name="Text 3"/>
          <p:cNvSpPr/>
          <p:nvPr/>
        </p:nvSpPr>
        <p:spPr>
          <a:xfrm>
            <a:off x="1142524" y="23832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Imbalanced Data</a:t>
            </a:r>
            <a:endParaRPr lang="en-US" sz="2200" dirty="0"/>
          </a:p>
        </p:txBody>
      </p:sp>
      <p:sp>
        <p:nvSpPr>
          <p:cNvPr id="6" name="Text 4"/>
          <p:cNvSpPr/>
          <p:nvPr/>
        </p:nvSpPr>
        <p:spPr>
          <a:xfrm>
            <a:off x="1142524" y="2873693"/>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Class imbalance posed significant challenges initially. SMOTE and technique proved critical for generating reliable synthetic data across both diabetic and non-diabetic cases.</a:t>
            </a:r>
            <a:endParaRPr lang="en-US" sz="1750" dirty="0"/>
          </a:p>
        </p:txBody>
      </p:sp>
      <p:sp>
        <p:nvSpPr>
          <p:cNvPr id="7" name="Shape 5"/>
          <p:cNvSpPr/>
          <p:nvPr/>
        </p:nvSpPr>
        <p:spPr>
          <a:xfrm>
            <a:off x="7428548" y="2125980"/>
            <a:ext cx="6408063" cy="2456617"/>
          </a:xfrm>
          <a:prstGeom prst="roundRect">
            <a:avLst>
              <a:gd name="adj" fmla="val 5956"/>
            </a:avLst>
          </a:prstGeom>
          <a:solidFill>
            <a:srgbClr val="FFFFFF"/>
          </a:solidFill>
          <a:ln w="30480">
            <a:solidFill>
              <a:srgbClr val="F578DE"/>
            </a:solidFill>
            <a:prstDash val="solid"/>
          </a:ln>
        </p:spPr>
      </p:sp>
      <p:sp>
        <p:nvSpPr>
          <p:cNvPr id="8" name="Shape 6"/>
          <p:cNvSpPr/>
          <p:nvPr/>
        </p:nvSpPr>
        <p:spPr>
          <a:xfrm>
            <a:off x="7398067" y="2125980"/>
            <a:ext cx="121920" cy="2456617"/>
          </a:xfrm>
          <a:prstGeom prst="roundRect">
            <a:avLst>
              <a:gd name="adj" fmla="val 167442"/>
            </a:avLst>
          </a:prstGeom>
          <a:solidFill>
            <a:srgbClr val="F578DE"/>
          </a:solidFill>
          <a:ln/>
        </p:spPr>
      </p:sp>
      <p:sp>
        <p:nvSpPr>
          <p:cNvPr id="9" name="Text 7"/>
          <p:cNvSpPr/>
          <p:nvPr/>
        </p:nvSpPr>
        <p:spPr>
          <a:xfrm>
            <a:off x="7777282" y="2383274"/>
            <a:ext cx="3338393"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Feature Selection Impact</a:t>
            </a:r>
            <a:endParaRPr lang="en-US" sz="2200" dirty="0"/>
          </a:p>
        </p:txBody>
      </p:sp>
      <p:sp>
        <p:nvSpPr>
          <p:cNvPr id="10" name="Text 8"/>
          <p:cNvSpPr/>
          <p:nvPr/>
        </p:nvSpPr>
        <p:spPr>
          <a:xfrm>
            <a:off x="7777282" y="2873693"/>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Careful feature engineering using mutual information dramatically improved model generalization. Not all collected features contributed equally—identifying the right subset was transformative.</a:t>
            </a:r>
            <a:endParaRPr lang="en-US" sz="1750" dirty="0"/>
          </a:p>
        </p:txBody>
      </p:sp>
      <p:sp>
        <p:nvSpPr>
          <p:cNvPr id="11" name="Shape 9"/>
          <p:cNvSpPr/>
          <p:nvPr/>
        </p:nvSpPr>
        <p:spPr>
          <a:xfrm>
            <a:off x="793790" y="4809411"/>
            <a:ext cx="6407944" cy="2456617"/>
          </a:xfrm>
          <a:prstGeom prst="roundRect">
            <a:avLst>
              <a:gd name="adj" fmla="val 5956"/>
            </a:avLst>
          </a:prstGeom>
          <a:solidFill>
            <a:srgbClr val="FFFFFF"/>
          </a:solidFill>
          <a:ln w="30480">
            <a:solidFill>
              <a:srgbClr val="FF5000"/>
            </a:solidFill>
            <a:prstDash val="solid"/>
          </a:ln>
        </p:spPr>
      </p:sp>
      <p:sp>
        <p:nvSpPr>
          <p:cNvPr id="12" name="Shape 10"/>
          <p:cNvSpPr/>
          <p:nvPr/>
        </p:nvSpPr>
        <p:spPr>
          <a:xfrm>
            <a:off x="763310" y="4809411"/>
            <a:ext cx="121920" cy="2456617"/>
          </a:xfrm>
          <a:prstGeom prst="roundRect">
            <a:avLst>
              <a:gd name="adj" fmla="val 167442"/>
            </a:avLst>
          </a:prstGeom>
          <a:solidFill>
            <a:srgbClr val="FF5000"/>
          </a:solidFill>
          <a:ln/>
        </p:spPr>
      </p:sp>
      <p:sp>
        <p:nvSpPr>
          <p:cNvPr id="13" name="Text 11"/>
          <p:cNvSpPr/>
          <p:nvPr/>
        </p:nvSpPr>
        <p:spPr>
          <a:xfrm>
            <a:off x="1142524" y="5066705"/>
            <a:ext cx="3393638" cy="354330"/>
          </a:xfrm>
          <a:prstGeom prst="rect">
            <a:avLst/>
          </a:prstGeom>
          <a:noFill/>
          <a:ln/>
        </p:spPr>
        <p:txBody>
          <a:bodyPr wrap="none" lIns="0" tIns="0" rIns="0" bIns="0" rtlCol="0" anchor="t"/>
          <a:lstStyle/>
          <a:p>
            <a:pPr marL="0" indent="0" algn="l">
              <a:lnSpc>
                <a:spcPts val="2750"/>
              </a:lnSpc>
              <a:buNone/>
            </a:pPr>
            <a:r>
              <a:rPr lang="en-US" sz="2200" dirty="0">
                <a:solidFill>
                  <a:schemeClr val="accent1">
                    <a:lumMod val="50000"/>
                  </a:schemeClr>
                </a:solidFill>
                <a:latin typeface="Instrument Sans Semi Bold" panose="020B0604020202020204" charset="0"/>
              </a:rPr>
              <a:t>Scale and Oversample after splitting data</a:t>
            </a:r>
          </a:p>
        </p:txBody>
      </p:sp>
      <p:sp>
        <p:nvSpPr>
          <p:cNvPr id="14" name="Text 12"/>
          <p:cNvSpPr/>
          <p:nvPr/>
        </p:nvSpPr>
        <p:spPr>
          <a:xfrm>
            <a:off x="1142524" y="555712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Always use the Scaling, Oversampling and other techniques on </a:t>
            </a:r>
            <a:r>
              <a:rPr lang="en-US" sz="1750" dirty="0" err="1">
                <a:solidFill>
                  <a:srgbClr val="1E3063"/>
                </a:solidFill>
                <a:latin typeface="Instrument Sans Medium" pitchFamily="34" charset="0"/>
                <a:ea typeface="Instrument Sans Medium" pitchFamily="34" charset="-122"/>
                <a:cs typeface="Instrument Sans Medium" pitchFamily="34" charset="-120"/>
              </a:rPr>
              <a:t>splitted</a:t>
            </a:r>
            <a:r>
              <a:rPr lang="en-US" sz="1750" dirty="0">
                <a:solidFill>
                  <a:srgbClr val="1E3063"/>
                </a:solidFill>
                <a:latin typeface="Instrument Sans Medium" pitchFamily="34" charset="0"/>
                <a:ea typeface="Instrument Sans Medium" pitchFamily="34" charset="-122"/>
                <a:cs typeface="Instrument Sans Medium" pitchFamily="34" charset="-120"/>
              </a:rPr>
              <a:t> training data to avoid the data overflow in the test set</a:t>
            </a:r>
            <a:endParaRPr lang="en-US" sz="1750" dirty="0"/>
          </a:p>
        </p:txBody>
      </p:sp>
      <p:sp>
        <p:nvSpPr>
          <p:cNvPr id="15" name="Shape 13"/>
          <p:cNvSpPr/>
          <p:nvPr/>
        </p:nvSpPr>
        <p:spPr>
          <a:xfrm>
            <a:off x="7428548" y="4809411"/>
            <a:ext cx="6408063" cy="2456617"/>
          </a:xfrm>
          <a:prstGeom prst="roundRect">
            <a:avLst>
              <a:gd name="adj" fmla="val 5956"/>
            </a:avLst>
          </a:prstGeom>
          <a:solidFill>
            <a:srgbClr val="FFFFFF"/>
          </a:solidFill>
          <a:ln w="30480">
            <a:solidFill>
              <a:srgbClr val="0540AD"/>
            </a:solidFill>
            <a:prstDash val="solid"/>
          </a:ln>
        </p:spPr>
      </p:sp>
      <p:sp>
        <p:nvSpPr>
          <p:cNvPr id="16" name="Shape 14"/>
          <p:cNvSpPr/>
          <p:nvPr/>
        </p:nvSpPr>
        <p:spPr>
          <a:xfrm>
            <a:off x="7398067" y="4809411"/>
            <a:ext cx="121920" cy="2456617"/>
          </a:xfrm>
          <a:prstGeom prst="roundRect">
            <a:avLst>
              <a:gd name="adj" fmla="val 167442"/>
            </a:avLst>
          </a:prstGeom>
          <a:solidFill>
            <a:srgbClr val="0540AD"/>
          </a:solidFill>
          <a:ln/>
        </p:spPr>
      </p:sp>
      <p:sp>
        <p:nvSpPr>
          <p:cNvPr id="17" name="Text 15"/>
          <p:cNvSpPr/>
          <p:nvPr/>
        </p:nvSpPr>
        <p:spPr>
          <a:xfrm>
            <a:off x="7777282" y="5066705"/>
            <a:ext cx="3420070"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Always use same scaling on input data</a:t>
            </a:r>
            <a:endParaRPr lang="en-US" sz="2200" dirty="0"/>
          </a:p>
        </p:txBody>
      </p:sp>
      <p:sp>
        <p:nvSpPr>
          <p:cNvPr id="18" name="Text 16"/>
          <p:cNvSpPr/>
          <p:nvPr/>
        </p:nvSpPr>
        <p:spPr>
          <a:xfrm>
            <a:off x="7777282" y="5557123"/>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Use the same scaler on the input data also which was used during training, otherwise the model can face Accuracy Paradox where the model always classifies same class whether the metrics is good.</a:t>
            </a:r>
            <a:endParaRPr lang="en-US" sz="1750" dirty="0"/>
          </a:p>
        </p:txBody>
      </p:sp>
      <p:sp>
        <p:nvSpPr>
          <p:cNvPr id="19" name="Rectangle 18">
            <a:extLst>
              <a:ext uri="{FF2B5EF4-FFF2-40B4-BE49-F238E27FC236}">
                <a16:creationId xmlns:a16="http://schemas.microsoft.com/office/drawing/2014/main" id="{DD08BEA1-5BA3-0E4E-CFEA-F7C232FA6BE3}"/>
              </a:ext>
            </a:extLst>
          </p:cNvPr>
          <p:cNvSpPr/>
          <p:nvPr/>
        </p:nvSpPr>
        <p:spPr>
          <a:xfrm>
            <a:off x="12519184" y="7797998"/>
            <a:ext cx="2022006" cy="303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580</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Consolas</vt:lpstr>
      <vt:lpstr>Wingdings</vt:lpstr>
      <vt:lpstr>Arial</vt:lpstr>
      <vt:lpstr>Instrument Sans Medium</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Anmol Sharma</cp:lastModifiedBy>
  <cp:revision>12</cp:revision>
  <dcterms:created xsi:type="dcterms:W3CDTF">2025-11-03T15:51:18Z</dcterms:created>
  <dcterms:modified xsi:type="dcterms:W3CDTF">2025-11-08T15:28:24Z</dcterms:modified>
</cp:coreProperties>
</file>